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76" r:id="rId4"/>
    <p:sldId id="277" r:id="rId5"/>
    <p:sldId id="278" r:id="rId6"/>
    <p:sldId id="299" r:id="rId7"/>
    <p:sldId id="281" r:id="rId8"/>
    <p:sldId id="295" r:id="rId9"/>
    <p:sldId id="267" r:id="rId10"/>
    <p:sldId id="296" r:id="rId11"/>
    <p:sldId id="298" r:id="rId12"/>
    <p:sldId id="279" r:id="rId13"/>
    <p:sldId id="280" r:id="rId14"/>
    <p:sldId id="300" r:id="rId15"/>
    <p:sldId id="283" r:id="rId16"/>
    <p:sldId id="282" r:id="rId17"/>
    <p:sldId id="285" r:id="rId18"/>
    <p:sldId id="289" r:id="rId19"/>
    <p:sldId id="286" r:id="rId20"/>
    <p:sldId id="287" r:id="rId21"/>
    <p:sldId id="288" r:id="rId22"/>
    <p:sldId id="291" r:id="rId23"/>
    <p:sldId id="290" r:id="rId24"/>
    <p:sldId id="274" r:id="rId25"/>
    <p:sldId id="294" r:id="rId26"/>
    <p:sldId id="271" r:id="rId27"/>
    <p:sldId id="292" r:id="rId28"/>
    <p:sldId id="293" r:id="rId29"/>
    <p:sldId id="268" r:id="rId30"/>
    <p:sldId id="270" r:id="rId31"/>
    <p:sldId id="297" r:id="rId32"/>
    <p:sldId id="272" r:id="rId33"/>
    <p:sldId id="273" r:id="rId34"/>
  </p:sldIdLst>
  <p:sldSz cx="12192000" cy="6858000"/>
  <p:notesSz cx="6991350" cy="92598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142D0B2-BAA7-763F-7AFF-3CC1554F8532}" name="Franzoni, Christopher" initials="FC" userId="S::cfranzoni@oag.state.md.us::1cb4f7f2-fd4a-4aec-85dd-c8f6252d7596" providerId="AD"/>
  <p188:author id="{1010EDCF-72EC-324C-9A2B-8DF6EE906669}" name="Chris Snipes" initials="CS" userId="S::csnipes@cybercoretech.com::acd12d0f-4b19-4e22-8c39-5579f82d80b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3366CC"/>
    <a:srgbClr val="660033"/>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sorterViewPr>
    <p:cViewPr>
      <p:scale>
        <a:sx n="160" d="100"/>
        <a:sy n="16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8/10/relationships/authors" Target="author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0718CD-75B8-439B-984B-93DBB031F73D}"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3EE72-F19F-4435-8310-BD989D4B88C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055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0718CD-75B8-439B-984B-93DBB031F73D}"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3EE72-F19F-4435-8310-BD989D4B88C4}" type="slidenum">
              <a:rPr lang="en-US" smtClean="0"/>
              <a:t>‹#›</a:t>
            </a:fld>
            <a:endParaRPr lang="en-US"/>
          </a:p>
        </p:txBody>
      </p:sp>
    </p:spTree>
    <p:extLst>
      <p:ext uri="{BB962C8B-B14F-4D97-AF65-F5344CB8AC3E}">
        <p14:creationId xmlns:p14="http://schemas.microsoft.com/office/powerpoint/2010/main" val="3570991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0718CD-75B8-439B-984B-93DBB031F73D}"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3EE72-F19F-4435-8310-BD989D4B88C4}" type="slidenum">
              <a:rPr lang="en-US" smtClean="0"/>
              <a:t>‹#›</a:t>
            </a:fld>
            <a:endParaRPr lang="en-US"/>
          </a:p>
        </p:txBody>
      </p:sp>
    </p:spTree>
    <p:extLst>
      <p:ext uri="{BB962C8B-B14F-4D97-AF65-F5344CB8AC3E}">
        <p14:creationId xmlns:p14="http://schemas.microsoft.com/office/powerpoint/2010/main" val="422546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0718CD-75B8-439B-984B-93DBB031F73D}"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3EE72-F19F-4435-8310-BD989D4B88C4}" type="slidenum">
              <a:rPr lang="en-US" smtClean="0"/>
              <a:t>‹#›</a:t>
            </a:fld>
            <a:endParaRPr lang="en-US"/>
          </a:p>
        </p:txBody>
      </p:sp>
    </p:spTree>
    <p:extLst>
      <p:ext uri="{BB962C8B-B14F-4D97-AF65-F5344CB8AC3E}">
        <p14:creationId xmlns:p14="http://schemas.microsoft.com/office/powerpoint/2010/main" val="824446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0718CD-75B8-439B-984B-93DBB031F73D}"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3EE72-F19F-4435-8310-BD989D4B88C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2563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0718CD-75B8-439B-984B-93DBB031F73D}" type="datetimeFigureOut">
              <a:rPr lang="en-US" smtClean="0"/>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3EE72-F19F-4435-8310-BD989D4B88C4}" type="slidenum">
              <a:rPr lang="en-US" smtClean="0"/>
              <a:t>‹#›</a:t>
            </a:fld>
            <a:endParaRPr lang="en-US"/>
          </a:p>
        </p:txBody>
      </p:sp>
    </p:spTree>
    <p:extLst>
      <p:ext uri="{BB962C8B-B14F-4D97-AF65-F5344CB8AC3E}">
        <p14:creationId xmlns:p14="http://schemas.microsoft.com/office/powerpoint/2010/main" val="1291512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0718CD-75B8-439B-984B-93DBB031F73D}" type="datetimeFigureOut">
              <a:rPr lang="en-US" smtClean="0"/>
              <a:t>10/25/2022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93EE72-F19F-4435-8310-BD989D4B88C4}" type="slidenum">
              <a:rPr lang="en-US" smtClean="0"/>
              <a:t>‹#›</a:t>
            </a:fld>
            <a:endParaRPr lang="en-US"/>
          </a:p>
        </p:txBody>
      </p:sp>
    </p:spTree>
    <p:extLst>
      <p:ext uri="{BB962C8B-B14F-4D97-AF65-F5344CB8AC3E}">
        <p14:creationId xmlns:p14="http://schemas.microsoft.com/office/powerpoint/2010/main" val="3490539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B0718CD-75B8-439B-984B-93DBB031F73D}" type="datetimeFigureOut">
              <a:rPr lang="en-US" smtClean="0"/>
              <a:t>10/25/2022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93EE72-F19F-4435-8310-BD989D4B88C4}" type="slidenum">
              <a:rPr lang="en-US" smtClean="0"/>
              <a:t>‹#›</a:t>
            </a:fld>
            <a:endParaRPr lang="en-US"/>
          </a:p>
        </p:txBody>
      </p:sp>
    </p:spTree>
    <p:extLst>
      <p:ext uri="{BB962C8B-B14F-4D97-AF65-F5344CB8AC3E}">
        <p14:creationId xmlns:p14="http://schemas.microsoft.com/office/powerpoint/2010/main" val="2276291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B0718CD-75B8-439B-984B-93DBB031F73D}" type="datetimeFigureOut">
              <a:rPr lang="en-US" smtClean="0"/>
              <a:t>10/25/2022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B93EE72-F19F-4435-8310-BD989D4B88C4}" type="slidenum">
              <a:rPr lang="en-US" smtClean="0"/>
              <a:t>‹#›</a:t>
            </a:fld>
            <a:endParaRPr lang="en-US"/>
          </a:p>
        </p:txBody>
      </p:sp>
    </p:spTree>
    <p:extLst>
      <p:ext uri="{BB962C8B-B14F-4D97-AF65-F5344CB8AC3E}">
        <p14:creationId xmlns:p14="http://schemas.microsoft.com/office/powerpoint/2010/main" val="902343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B0718CD-75B8-439B-984B-93DBB031F73D}" type="datetimeFigureOut">
              <a:rPr lang="en-US" smtClean="0"/>
              <a:t>10/25/2022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B93EE72-F19F-4435-8310-BD989D4B88C4}" type="slidenum">
              <a:rPr lang="en-US" smtClean="0"/>
              <a:t>‹#›</a:t>
            </a:fld>
            <a:endParaRPr lang="en-US"/>
          </a:p>
        </p:txBody>
      </p:sp>
    </p:spTree>
    <p:extLst>
      <p:ext uri="{BB962C8B-B14F-4D97-AF65-F5344CB8AC3E}">
        <p14:creationId xmlns:p14="http://schemas.microsoft.com/office/powerpoint/2010/main" val="104776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0718CD-75B8-439B-984B-93DBB031F73D}" type="datetimeFigureOut">
              <a:rPr lang="en-US" smtClean="0"/>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3EE72-F19F-4435-8310-BD989D4B88C4}" type="slidenum">
              <a:rPr lang="en-US" smtClean="0"/>
              <a:t>‹#›</a:t>
            </a:fld>
            <a:endParaRPr lang="en-US"/>
          </a:p>
        </p:txBody>
      </p:sp>
    </p:spTree>
    <p:extLst>
      <p:ext uri="{BB962C8B-B14F-4D97-AF65-F5344CB8AC3E}">
        <p14:creationId xmlns:p14="http://schemas.microsoft.com/office/powerpoint/2010/main" val="2020592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B0718CD-75B8-439B-984B-93DBB031F73D}" type="datetimeFigureOut">
              <a:rPr lang="en-US" smtClean="0"/>
              <a:t>10/25/2022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B93EE72-F19F-4435-8310-BD989D4B88C4}"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843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9304" y="1349795"/>
            <a:ext cx="10058400" cy="2079205"/>
          </a:xfrm>
        </p:spPr>
        <p:txBody>
          <a:bodyPr>
            <a:normAutofit/>
          </a:bodyPr>
          <a:lstStyle/>
          <a:p>
            <a:pPr algn="ctr"/>
            <a:r>
              <a:rPr lang="en-US" sz="4000" b="1" cap="none" dirty="0">
                <a:solidFill>
                  <a:srgbClr val="FF0000"/>
                </a:solidFill>
                <a:effectLst>
                  <a:outerShdw blurRad="38100" dist="38100" dir="2700000" algn="tl">
                    <a:srgbClr val="000000">
                      <a:alpha val="43137"/>
                    </a:srgbClr>
                  </a:outerShdw>
                </a:effectLst>
                <a:latin typeface="+mn-lt"/>
              </a:rPr>
              <a:t>Union Representation and Collective Bargaining </a:t>
            </a:r>
            <a:br>
              <a:rPr lang="en-US" sz="4000" b="1" cap="none" dirty="0">
                <a:solidFill>
                  <a:srgbClr val="FF0000"/>
                </a:solidFill>
                <a:effectLst>
                  <a:outerShdw blurRad="38100" dist="38100" dir="2700000" algn="tl">
                    <a:srgbClr val="000000">
                      <a:alpha val="43137"/>
                    </a:srgbClr>
                  </a:outerShdw>
                </a:effectLst>
                <a:latin typeface="+mn-lt"/>
              </a:rPr>
            </a:br>
            <a:r>
              <a:rPr lang="en-US" sz="4000" b="1" cap="none" dirty="0">
                <a:solidFill>
                  <a:srgbClr val="FF0000"/>
                </a:solidFill>
                <a:effectLst>
                  <a:outerShdw blurRad="38100" dist="38100" dir="2700000" algn="tl">
                    <a:srgbClr val="000000">
                      <a:alpha val="43137"/>
                    </a:srgbClr>
                  </a:outerShdw>
                </a:effectLst>
                <a:latin typeface="+mn-lt"/>
              </a:rPr>
              <a:t>at Maryland’s Community Colleges</a:t>
            </a:r>
            <a:endParaRPr lang="en-US" sz="4400" b="1" dirty="0">
              <a:solidFill>
                <a:srgbClr val="FF0000"/>
              </a:solidFill>
            </a:endParaRPr>
          </a:p>
        </p:txBody>
      </p:sp>
      <p:sp>
        <p:nvSpPr>
          <p:cNvPr id="3" name="Subtitle 2"/>
          <p:cNvSpPr>
            <a:spLocks noGrp="1"/>
          </p:cNvSpPr>
          <p:nvPr>
            <p:ph type="subTitle" idx="1"/>
          </p:nvPr>
        </p:nvSpPr>
        <p:spPr>
          <a:xfrm>
            <a:off x="868818" y="4455620"/>
            <a:ext cx="10454363" cy="1542844"/>
          </a:xfrm>
        </p:spPr>
        <p:txBody>
          <a:bodyPr>
            <a:normAutofit/>
          </a:bodyPr>
          <a:lstStyle/>
          <a:p>
            <a:r>
              <a:rPr lang="en-US" b="1" i="1" cap="none" dirty="0">
                <a:solidFill>
                  <a:schemeClr val="accent1"/>
                </a:solidFill>
              </a:rPr>
              <a:t>Presented</a:t>
            </a:r>
            <a:r>
              <a:rPr lang="en-US" b="1" i="1" dirty="0">
                <a:solidFill>
                  <a:schemeClr val="accent1"/>
                </a:solidFill>
              </a:rPr>
              <a:t> </a:t>
            </a:r>
            <a:r>
              <a:rPr lang="en-US" b="1" i="1" cap="none" dirty="0">
                <a:solidFill>
                  <a:schemeClr val="accent1"/>
                </a:solidFill>
              </a:rPr>
              <a:t>by</a:t>
            </a:r>
            <a:r>
              <a:rPr lang="en-US" b="1" i="1" dirty="0">
                <a:solidFill>
                  <a:schemeClr val="accent1"/>
                </a:solidFill>
              </a:rPr>
              <a:t>:</a:t>
            </a:r>
          </a:p>
          <a:p>
            <a:pPr algn="ctr"/>
            <a:r>
              <a:rPr lang="en-US" sz="3200" b="1" dirty="0">
                <a:solidFill>
                  <a:schemeClr val="accent2"/>
                </a:solidFill>
                <a:latin typeface="+mn-lt"/>
              </a:rPr>
              <a:t>state higher education labor relations board</a:t>
            </a:r>
          </a:p>
          <a:p>
            <a:endParaRPr lang="en-US" b="1" dirty="0">
              <a:solidFill>
                <a:srgbClr val="C00000"/>
              </a:solidFill>
            </a:endParaRPr>
          </a:p>
          <a:p>
            <a:endParaRPr lang="en-US" dirty="0"/>
          </a:p>
          <a:p>
            <a:endParaRPr lang="en-US" dirty="0"/>
          </a:p>
          <a:p>
            <a:endParaRPr lang="en-US" dirty="0"/>
          </a:p>
          <a:p>
            <a:endParaRPr lang="en-US" dirty="0"/>
          </a:p>
        </p:txBody>
      </p:sp>
      <p:pic>
        <p:nvPicPr>
          <p:cNvPr id="4" name="Picture 3" descr="Tobaccoland.us: The Maryland Flag and Where to Buy the Crossland Banne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0999" y="428625"/>
            <a:ext cx="2399613" cy="1389666"/>
          </a:xfrm>
          <a:prstGeom prst="rect">
            <a:avLst/>
          </a:prstGeom>
        </p:spPr>
      </p:pic>
    </p:spTree>
    <p:extLst>
      <p:ext uri="{BB962C8B-B14F-4D97-AF65-F5344CB8AC3E}">
        <p14:creationId xmlns:p14="http://schemas.microsoft.com/office/powerpoint/2010/main" val="2028543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00C25-CFCC-40AF-AE4D-DBDCF403955F}"/>
              </a:ext>
            </a:extLst>
          </p:cNvPr>
          <p:cNvSpPr>
            <a:spLocks noGrp="1"/>
          </p:cNvSpPr>
          <p:nvPr>
            <p:ph type="title"/>
          </p:nvPr>
        </p:nvSpPr>
        <p:spPr>
          <a:xfrm>
            <a:off x="1097280" y="286603"/>
            <a:ext cx="10058400" cy="1155335"/>
          </a:xfrm>
        </p:spPr>
        <p:txBody>
          <a:bodyPr>
            <a:normAutofit/>
          </a:bodyPr>
          <a:lstStyle/>
          <a:p>
            <a:pPr algn="ctr"/>
            <a:r>
              <a:rPr lang="en-US" sz="4000" b="1" dirty="0">
                <a:solidFill>
                  <a:schemeClr val="accent2">
                    <a:lumMod val="60000"/>
                    <a:lumOff val="40000"/>
                  </a:schemeClr>
                </a:solidFill>
                <a:effectLst>
                  <a:outerShdw blurRad="38100" dist="38100" dir="2700000" algn="tl">
                    <a:srgbClr val="000000">
                      <a:alpha val="43137"/>
                    </a:srgbClr>
                  </a:outerShdw>
                </a:effectLst>
              </a:rPr>
              <a:t>A Union May Not</a:t>
            </a:r>
          </a:p>
        </p:txBody>
      </p:sp>
      <p:sp>
        <p:nvSpPr>
          <p:cNvPr id="3" name="Content Placeholder 2">
            <a:extLst>
              <a:ext uri="{FF2B5EF4-FFF2-40B4-BE49-F238E27FC236}">
                <a16:creationId xmlns:a16="http://schemas.microsoft.com/office/drawing/2014/main" id="{6AF7467B-F818-4638-811D-DA59D0B6A3FC}"/>
              </a:ext>
            </a:extLst>
          </p:cNvPr>
          <p:cNvSpPr>
            <a:spLocks noGrp="1"/>
          </p:cNvSpPr>
          <p:nvPr>
            <p:ph idx="1"/>
          </p:nvPr>
        </p:nvSpPr>
        <p:spPr>
          <a:xfrm>
            <a:off x="1863968" y="2356338"/>
            <a:ext cx="8282355" cy="3512756"/>
          </a:xfrm>
        </p:spPr>
        <p:txBody>
          <a:bodyPr>
            <a:normAutofit/>
          </a:bodyPr>
          <a:lstStyle/>
          <a:p>
            <a:pPr marL="201168" lvl="1" indent="0">
              <a:spcAft>
                <a:spcPts val="1200"/>
              </a:spcAft>
              <a:buNone/>
            </a:pPr>
            <a:r>
              <a:rPr lang="en-US" sz="2400" dirty="0"/>
              <a:t>Interfere with, intimidate, restrain, coerce, or discriminate against an employee because the employee exercises these statutory rights</a:t>
            </a:r>
          </a:p>
          <a:p>
            <a:endParaRPr lang="en-US" dirty="0"/>
          </a:p>
        </p:txBody>
      </p:sp>
      <p:pic>
        <p:nvPicPr>
          <p:cNvPr id="4" name="Picture 3" descr="Tobaccoland.us: The Maryland Flag and Where to Buy the Crossland Banner">
            <a:extLst>
              <a:ext uri="{FF2B5EF4-FFF2-40B4-BE49-F238E27FC236}">
                <a16:creationId xmlns:a16="http://schemas.microsoft.com/office/drawing/2014/main" id="{3AFABA99-B878-4B9A-A1A4-25295F6D827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752649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00C25-CFCC-40AF-AE4D-DBDCF403955F}"/>
              </a:ext>
            </a:extLst>
          </p:cNvPr>
          <p:cNvSpPr>
            <a:spLocks noGrp="1"/>
          </p:cNvSpPr>
          <p:nvPr>
            <p:ph type="title"/>
          </p:nvPr>
        </p:nvSpPr>
        <p:spPr>
          <a:xfrm>
            <a:off x="1097280" y="286603"/>
            <a:ext cx="10058400" cy="1155335"/>
          </a:xfrm>
        </p:spPr>
        <p:txBody>
          <a:bodyPr>
            <a:normAutofit/>
          </a:bodyPr>
          <a:lstStyle/>
          <a:p>
            <a:pPr algn="ctr"/>
            <a:r>
              <a:rPr lang="en-US" b="1" dirty="0">
                <a:solidFill>
                  <a:srgbClr val="FF0066"/>
                </a:solidFill>
                <a:effectLst>
                  <a:outerShdw blurRad="38100" dist="38100" dir="2700000" algn="tl">
                    <a:srgbClr val="000000">
                      <a:alpha val="43137"/>
                    </a:srgbClr>
                  </a:outerShdw>
                </a:effectLst>
              </a:rPr>
              <a:t>STRIKES</a:t>
            </a:r>
          </a:p>
        </p:txBody>
      </p:sp>
      <p:sp>
        <p:nvSpPr>
          <p:cNvPr id="3" name="Content Placeholder 2">
            <a:extLst>
              <a:ext uri="{FF2B5EF4-FFF2-40B4-BE49-F238E27FC236}">
                <a16:creationId xmlns:a16="http://schemas.microsoft.com/office/drawing/2014/main" id="{6AF7467B-F818-4638-811D-DA59D0B6A3FC}"/>
              </a:ext>
            </a:extLst>
          </p:cNvPr>
          <p:cNvSpPr>
            <a:spLocks noGrp="1"/>
          </p:cNvSpPr>
          <p:nvPr>
            <p:ph idx="1"/>
          </p:nvPr>
        </p:nvSpPr>
        <p:spPr>
          <a:xfrm>
            <a:off x="1749670" y="2093787"/>
            <a:ext cx="8282355" cy="3512756"/>
          </a:xfrm>
        </p:spPr>
        <p:txBody>
          <a:bodyPr>
            <a:normAutofit/>
          </a:bodyPr>
          <a:lstStyle/>
          <a:p>
            <a:pPr lvl="2">
              <a:buFont typeface="Arial" panose="020B0604020202020204" pitchFamily="34" charset="0"/>
              <a:buChar char="•"/>
            </a:pPr>
            <a:r>
              <a:rPr lang="en-US" sz="2000" dirty="0"/>
              <a:t>Community College employees may not engage in a strike</a:t>
            </a:r>
          </a:p>
          <a:p>
            <a:pPr lvl="2">
              <a:buFont typeface="Arial" panose="020B0604020202020204" pitchFamily="34" charset="0"/>
              <a:buChar char="•"/>
            </a:pPr>
            <a:r>
              <a:rPr lang="en-US" sz="2000" dirty="0"/>
              <a:t>A Court can enjoin a strike by Community College employees at the request of the College</a:t>
            </a:r>
          </a:p>
          <a:p>
            <a:pPr lvl="2">
              <a:buFont typeface="Arial" panose="020B0604020202020204" pitchFamily="34" charset="0"/>
              <a:buChar char="•"/>
            </a:pPr>
            <a:r>
              <a:rPr lang="en-US" sz="2000" dirty="0"/>
              <a:t>If a Union that has been certified as the exclusive representative of employees engages in a strike, </a:t>
            </a:r>
            <a:r>
              <a:rPr lang="en-US" sz="2000" dirty="0" err="1"/>
              <a:t>SHERLB</a:t>
            </a:r>
            <a:r>
              <a:rPr lang="en-US" sz="2000" dirty="0"/>
              <a:t> shall revoke the Union’s certification as the exclusive representative</a:t>
            </a:r>
          </a:p>
          <a:p>
            <a:pPr lvl="4">
              <a:buFont typeface="Wingdings" panose="05000000000000000000" pitchFamily="2" charset="2"/>
              <a:buChar char="Ø"/>
            </a:pPr>
            <a:r>
              <a:rPr lang="en-US" sz="2000" dirty="0"/>
              <a:t>The Union shall be ineligible to be certified as an exclusive representative for a period of 1 year from the end of the strike</a:t>
            </a:r>
          </a:p>
        </p:txBody>
      </p:sp>
      <p:pic>
        <p:nvPicPr>
          <p:cNvPr id="4" name="Picture 3" descr="Tobaccoland.us: The Maryland Flag and Where to Buy the Crossland Banner">
            <a:extLst>
              <a:ext uri="{FF2B5EF4-FFF2-40B4-BE49-F238E27FC236}">
                <a16:creationId xmlns:a16="http://schemas.microsoft.com/office/drawing/2014/main" id="{3AFABA99-B878-4B9A-A1A4-25295F6D827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3858751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83434-9604-4FBB-8320-2B01A5C2D5CC}"/>
              </a:ext>
            </a:extLst>
          </p:cNvPr>
          <p:cNvSpPr>
            <a:spLocks noGrp="1"/>
          </p:cNvSpPr>
          <p:nvPr>
            <p:ph type="title"/>
          </p:nvPr>
        </p:nvSpPr>
        <p:spPr>
          <a:xfrm>
            <a:off x="1097280" y="286603"/>
            <a:ext cx="10058400" cy="1076205"/>
          </a:xfrm>
        </p:spPr>
        <p:txBody>
          <a:bodyPr>
            <a:noAutofit/>
          </a:bodyPr>
          <a:lstStyle/>
          <a:p>
            <a:pPr algn="ctr"/>
            <a:r>
              <a:rPr lang="en-US" sz="4000" b="1" dirty="0">
                <a:solidFill>
                  <a:schemeClr val="accent2">
                    <a:lumMod val="60000"/>
                    <a:lumOff val="40000"/>
                  </a:schemeClr>
                </a:solidFill>
                <a:effectLst>
                  <a:outerShdw blurRad="38100" dist="38100" dir="2700000" algn="tl">
                    <a:srgbClr val="000000">
                      <a:alpha val="43137"/>
                    </a:srgbClr>
                  </a:outerShdw>
                </a:effectLst>
              </a:rPr>
              <a:t>Which Employees Are Covered By The Law?</a:t>
            </a:r>
          </a:p>
        </p:txBody>
      </p:sp>
      <p:sp>
        <p:nvSpPr>
          <p:cNvPr id="3" name="Content Placeholder 2">
            <a:extLst>
              <a:ext uri="{FF2B5EF4-FFF2-40B4-BE49-F238E27FC236}">
                <a16:creationId xmlns:a16="http://schemas.microsoft.com/office/drawing/2014/main" id="{A887C23D-8D51-4C2B-89C8-BA10EA5141B6}"/>
              </a:ext>
            </a:extLst>
          </p:cNvPr>
          <p:cNvSpPr>
            <a:spLocks noGrp="1"/>
          </p:cNvSpPr>
          <p:nvPr>
            <p:ph idx="1"/>
          </p:nvPr>
        </p:nvSpPr>
        <p:spPr/>
        <p:txBody>
          <a:bodyPr/>
          <a:lstStyle/>
          <a:p>
            <a:pPr lvl="1">
              <a:buFont typeface="Arial" panose="020B0604020202020204" pitchFamily="34" charset="0"/>
              <a:buChar char="•"/>
            </a:pPr>
            <a:r>
              <a:rPr lang="en-US" sz="2400" b="1" dirty="0"/>
              <a:t>Full Time Faculty</a:t>
            </a:r>
          </a:p>
          <a:p>
            <a:pPr lvl="2">
              <a:buFont typeface="Arial" panose="020B0604020202020204" pitchFamily="34" charset="0"/>
              <a:buChar char="•"/>
            </a:pPr>
            <a:r>
              <a:rPr lang="en-US" sz="2000" dirty="0"/>
              <a:t>Includes employees whose assignment includes academic responsibilities, including teachers and Department Heads</a:t>
            </a:r>
          </a:p>
          <a:p>
            <a:pPr lvl="1">
              <a:buFont typeface="Arial" panose="020B0604020202020204" pitchFamily="34" charset="0"/>
              <a:buChar char="•"/>
            </a:pPr>
            <a:r>
              <a:rPr lang="en-US" sz="2400" b="1" dirty="0"/>
              <a:t>Part Time Faculty</a:t>
            </a:r>
            <a:r>
              <a:rPr lang="en-US" sz="2400" dirty="0"/>
              <a:t> </a:t>
            </a:r>
          </a:p>
          <a:p>
            <a:pPr lvl="2">
              <a:buFont typeface="Arial" panose="020B0604020202020204" pitchFamily="34" charset="0"/>
              <a:buChar char="•"/>
            </a:pPr>
            <a:r>
              <a:rPr lang="en-US" sz="2000" dirty="0"/>
              <a:t>Includes employees whose assignment includes academic responsibilities, including teachers, counselors and Department Heads designated as part time faculty status</a:t>
            </a:r>
          </a:p>
          <a:p>
            <a:pPr lvl="1">
              <a:buFont typeface="Arial" panose="020B0604020202020204" pitchFamily="34" charset="0"/>
              <a:buChar char="•"/>
            </a:pPr>
            <a:r>
              <a:rPr lang="en-US" sz="2400" b="1" dirty="0"/>
              <a:t>Eligible Nonexempt employees as defined in FLSA</a:t>
            </a:r>
          </a:p>
          <a:p>
            <a:pPr lvl="2">
              <a:buFont typeface="Arial" panose="020B0604020202020204" pitchFamily="34" charset="0"/>
              <a:buChar char="•"/>
            </a:pPr>
            <a:r>
              <a:rPr lang="en-US" sz="2000" dirty="0"/>
              <a:t>Excludes supervisory, professional, and administrative employees who exercise independent discretion over matters of significance</a:t>
            </a:r>
          </a:p>
        </p:txBody>
      </p:sp>
      <p:pic>
        <p:nvPicPr>
          <p:cNvPr id="4" name="Picture 3" descr="Tobaccoland.us: The Maryland Flag and Where to Buy the Crossland Banner">
            <a:extLst>
              <a:ext uri="{FF2B5EF4-FFF2-40B4-BE49-F238E27FC236}">
                <a16:creationId xmlns:a16="http://schemas.microsoft.com/office/drawing/2014/main" id="{2E1FAD95-CD85-4D9C-AA8A-C3AF9D706A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1961936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83434-9604-4FBB-8320-2B01A5C2D5CC}"/>
              </a:ext>
            </a:extLst>
          </p:cNvPr>
          <p:cNvSpPr>
            <a:spLocks noGrp="1"/>
          </p:cNvSpPr>
          <p:nvPr>
            <p:ph type="title"/>
          </p:nvPr>
        </p:nvSpPr>
        <p:spPr>
          <a:xfrm>
            <a:off x="1519311" y="356942"/>
            <a:ext cx="10058400" cy="1076205"/>
          </a:xfrm>
        </p:spPr>
        <p:txBody>
          <a:bodyPr>
            <a:noAutofit/>
          </a:bodyPr>
          <a:lstStyle/>
          <a:p>
            <a:pPr algn="ctr"/>
            <a:r>
              <a:rPr lang="en-US" sz="4000" b="1" dirty="0">
                <a:solidFill>
                  <a:schemeClr val="accent2">
                    <a:lumMod val="60000"/>
                    <a:lumOff val="40000"/>
                  </a:schemeClr>
                </a:solidFill>
                <a:effectLst>
                  <a:outerShdw blurRad="38100" dist="38100" dir="2700000" algn="tl">
                    <a:srgbClr val="000000">
                      <a:alpha val="43137"/>
                    </a:srgbClr>
                  </a:outerShdw>
                </a:effectLst>
              </a:rPr>
              <a:t>Which Employees Are </a:t>
            </a:r>
            <a:r>
              <a:rPr lang="en-US" sz="4000" b="1" u="sng" dirty="0">
                <a:solidFill>
                  <a:schemeClr val="accent2">
                    <a:lumMod val="60000"/>
                    <a:lumOff val="40000"/>
                  </a:schemeClr>
                </a:solidFill>
                <a:effectLst>
                  <a:outerShdw blurRad="38100" dist="38100" dir="2700000" algn="tl">
                    <a:srgbClr val="000000">
                      <a:alpha val="43137"/>
                    </a:srgbClr>
                  </a:outerShdw>
                </a:effectLst>
              </a:rPr>
              <a:t>Not</a:t>
            </a:r>
            <a:r>
              <a:rPr lang="en-US" sz="4000" b="1" dirty="0">
                <a:solidFill>
                  <a:schemeClr val="accent2">
                    <a:lumMod val="60000"/>
                    <a:lumOff val="40000"/>
                  </a:schemeClr>
                </a:solidFill>
                <a:effectLst>
                  <a:outerShdw blurRad="38100" dist="38100" dir="2700000" algn="tl">
                    <a:srgbClr val="000000">
                      <a:alpha val="43137"/>
                    </a:srgbClr>
                  </a:outerShdw>
                </a:effectLst>
              </a:rPr>
              <a:t> Covered By The Law?</a:t>
            </a:r>
          </a:p>
        </p:txBody>
      </p:sp>
      <p:sp>
        <p:nvSpPr>
          <p:cNvPr id="3" name="Content Placeholder 2">
            <a:extLst>
              <a:ext uri="{FF2B5EF4-FFF2-40B4-BE49-F238E27FC236}">
                <a16:creationId xmlns:a16="http://schemas.microsoft.com/office/drawing/2014/main" id="{A887C23D-8D51-4C2B-89C8-BA10EA5141B6}"/>
              </a:ext>
            </a:extLst>
          </p:cNvPr>
          <p:cNvSpPr>
            <a:spLocks noGrp="1"/>
          </p:cNvSpPr>
          <p:nvPr>
            <p:ph idx="1"/>
          </p:nvPr>
        </p:nvSpPr>
        <p:spPr>
          <a:xfrm>
            <a:off x="1097280" y="1845734"/>
            <a:ext cx="10058400" cy="4282504"/>
          </a:xfrm>
        </p:spPr>
        <p:txBody>
          <a:bodyPr>
            <a:normAutofit/>
          </a:bodyPr>
          <a:lstStyle/>
          <a:p>
            <a:pPr marL="0" indent="0">
              <a:buNone/>
            </a:pPr>
            <a:r>
              <a:rPr lang="en-US" b="1" dirty="0"/>
              <a:t>Officers</a:t>
            </a:r>
            <a:r>
              <a:rPr lang="en-US" dirty="0"/>
              <a:t> </a:t>
            </a:r>
          </a:p>
          <a:p>
            <a:pPr lvl="2">
              <a:buFont typeface="Arial" panose="020B0604020202020204" pitchFamily="34" charset="0"/>
              <a:buChar char="•"/>
            </a:pPr>
            <a:r>
              <a:rPr lang="en-US" sz="1800" dirty="0"/>
              <a:t>President , Vice President, Dean, or any other similar official of Community College appointed by the Board of Community College Trustees</a:t>
            </a:r>
          </a:p>
          <a:p>
            <a:pPr marL="0" indent="0">
              <a:spcBef>
                <a:spcPts val="600"/>
              </a:spcBef>
              <a:buNone/>
            </a:pPr>
            <a:r>
              <a:rPr lang="en-US" b="1" dirty="0"/>
              <a:t>Supervisors</a:t>
            </a:r>
            <a:r>
              <a:rPr lang="en-US" dirty="0"/>
              <a:t> </a:t>
            </a:r>
          </a:p>
          <a:p>
            <a:pPr lvl="2">
              <a:buFont typeface="Arial" panose="020B0604020202020204" pitchFamily="34" charset="0"/>
              <a:buChar char="•"/>
            </a:pPr>
            <a:r>
              <a:rPr lang="en-US" sz="1800" dirty="0"/>
              <a:t>Full-time and exclusive authority to act on behalf of College  to hire,  transfer, suspend, lay off, recall, promote, discharge, assign, reward, or discipline other employees, or adjust employee grievances</a:t>
            </a:r>
          </a:p>
          <a:p>
            <a:pPr marL="0" indent="0">
              <a:spcBef>
                <a:spcPts val="600"/>
              </a:spcBef>
              <a:buNone/>
            </a:pPr>
            <a:r>
              <a:rPr lang="en-US" b="1" dirty="0"/>
              <a:t>Confidential Employees </a:t>
            </a:r>
          </a:p>
          <a:p>
            <a:pPr lvl="2">
              <a:buFont typeface="Arial" panose="020B0604020202020204" pitchFamily="34" charset="0"/>
              <a:buChar char="•"/>
            </a:pPr>
            <a:r>
              <a:rPr lang="en-US" sz="1800" dirty="0"/>
              <a:t>Unrestricted access to personnel, budgetary, or fiscal data which may be used by Community College in collective bargaining, or whose continuing working relationship with those responsible for negotiating on behalf of College  would make employee’s membership in Union –represented  bargaining unit incompatible with  employee’s duties</a:t>
            </a:r>
          </a:p>
          <a:p>
            <a:pPr marL="0" indent="0">
              <a:spcBef>
                <a:spcPts val="400"/>
              </a:spcBef>
              <a:buNone/>
            </a:pPr>
            <a:r>
              <a:rPr lang="en-US" sz="2200" b="1" dirty="0"/>
              <a:t>Student Assistants</a:t>
            </a:r>
          </a:p>
        </p:txBody>
      </p:sp>
      <p:pic>
        <p:nvPicPr>
          <p:cNvPr id="4" name="Picture 3" descr="Tobaccoland.us: The Maryland Flag and Where to Buy the Crossland Banner">
            <a:extLst>
              <a:ext uri="{FF2B5EF4-FFF2-40B4-BE49-F238E27FC236}">
                <a16:creationId xmlns:a16="http://schemas.microsoft.com/office/drawing/2014/main" id="{2E1FAD95-CD85-4D9C-AA8A-C3AF9D706A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599647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83434-9604-4FBB-8320-2B01A5C2D5CC}"/>
              </a:ext>
            </a:extLst>
          </p:cNvPr>
          <p:cNvSpPr>
            <a:spLocks noGrp="1"/>
          </p:cNvSpPr>
          <p:nvPr>
            <p:ph type="title"/>
          </p:nvPr>
        </p:nvSpPr>
        <p:spPr>
          <a:xfrm>
            <a:off x="1598441" y="428625"/>
            <a:ext cx="10058400" cy="1076205"/>
          </a:xfrm>
        </p:spPr>
        <p:txBody>
          <a:bodyPr>
            <a:noAutofit/>
          </a:bodyPr>
          <a:lstStyle/>
          <a:p>
            <a:pPr algn="ctr"/>
            <a:r>
              <a:rPr lang="en-US" sz="4000" b="1" dirty="0">
                <a:solidFill>
                  <a:schemeClr val="accent2">
                    <a:lumMod val="60000"/>
                    <a:lumOff val="40000"/>
                  </a:schemeClr>
                </a:solidFill>
                <a:effectLst>
                  <a:outerShdw blurRad="38100" dist="38100" dir="2700000" algn="tl">
                    <a:srgbClr val="000000">
                      <a:alpha val="43137"/>
                    </a:srgbClr>
                  </a:outerShdw>
                </a:effectLst>
              </a:rPr>
              <a:t>Determining Employee Eligibility </a:t>
            </a:r>
          </a:p>
        </p:txBody>
      </p:sp>
      <p:sp>
        <p:nvSpPr>
          <p:cNvPr id="3" name="Content Placeholder 2">
            <a:extLst>
              <a:ext uri="{FF2B5EF4-FFF2-40B4-BE49-F238E27FC236}">
                <a16:creationId xmlns:a16="http://schemas.microsoft.com/office/drawing/2014/main" id="{A887C23D-8D51-4C2B-89C8-BA10EA5141B6}"/>
              </a:ext>
            </a:extLst>
          </p:cNvPr>
          <p:cNvSpPr>
            <a:spLocks noGrp="1"/>
          </p:cNvSpPr>
          <p:nvPr>
            <p:ph idx="1"/>
          </p:nvPr>
        </p:nvSpPr>
        <p:spPr>
          <a:xfrm>
            <a:off x="1697987" y="1850830"/>
            <a:ext cx="9161586" cy="4035669"/>
          </a:xfrm>
        </p:spPr>
        <p:txBody>
          <a:bodyPr>
            <a:normAutofit/>
          </a:bodyPr>
          <a:lstStyle/>
          <a:p>
            <a:pPr marL="0" indent="0">
              <a:buNone/>
            </a:pPr>
            <a:endParaRPr lang="en-US" dirty="0"/>
          </a:p>
          <a:p>
            <a:pPr marL="0" indent="0">
              <a:buNone/>
            </a:pPr>
            <a:r>
              <a:rPr lang="en-US" dirty="0"/>
              <a:t>An employee’s actual job functions, duties and responsibilities, not their title or job classification, are the key factors SHELRB considers in determining whether the employee is an eligible employee under the law</a:t>
            </a:r>
          </a:p>
          <a:p>
            <a:pPr marL="0" indent="0">
              <a:buNone/>
            </a:pPr>
            <a:r>
              <a:rPr lang="en-US" dirty="0"/>
              <a:t>For example, an employee who has a title of “manager” but does not supervise any employees and does not possess authority to hire, fire, discipline, promote, transfer, or make employment decisions affecting other employees, may be an eligible employee and included in a bargaining unit with other employees who share a community of interest</a:t>
            </a:r>
          </a:p>
        </p:txBody>
      </p:sp>
      <p:pic>
        <p:nvPicPr>
          <p:cNvPr id="4" name="Picture 3" descr="Tobaccoland.us: The Maryland Flag and Where to Buy the Crossland Banner">
            <a:extLst>
              <a:ext uri="{FF2B5EF4-FFF2-40B4-BE49-F238E27FC236}">
                <a16:creationId xmlns:a16="http://schemas.microsoft.com/office/drawing/2014/main" id="{2E1FAD95-CD85-4D9C-AA8A-C3AF9D706A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12431086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34FD3-4862-47A8-8136-C869F16F9F75}"/>
              </a:ext>
            </a:extLst>
          </p:cNvPr>
          <p:cNvSpPr>
            <a:spLocks noGrp="1"/>
          </p:cNvSpPr>
          <p:nvPr>
            <p:ph type="title"/>
          </p:nvPr>
        </p:nvSpPr>
        <p:spPr>
          <a:xfrm>
            <a:off x="1097280" y="286603"/>
            <a:ext cx="10058400" cy="934647"/>
          </a:xfrm>
        </p:spPr>
        <p:txBody>
          <a:bodyPr>
            <a:normAutofit/>
          </a:bodyPr>
          <a:lstStyle/>
          <a:p>
            <a:pPr algn="ctr"/>
            <a:r>
              <a:rPr lang="en-US" sz="4000" b="1" dirty="0">
                <a:solidFill>
                  <a:schemeClr val="accent2">
                    <a:lumMod val="60000"/>
                    <a:lumOff val="40000"/>
                  </a:schemeClr>
                </a:solidFill>
                <a:effectLst>
                  <a:outerShdw blurRad="38100" dist="38100" dir="2700000" algn="tl">
                    <a:srgbClr val="000000">
                      <a:alpha val="43137"/>
                    </a:srgbClr>
                  </a:outerShdw>
                </a:effectLst>
              </a:rPr>
              <a:t>Bargaining Units</a:t>
            </a:r>
          </a:p>
        </p:txBody>
      </p:sp>
      <p:sp>
        <p:nvSpPr>
          <p:cNvPr id="3" name="Content Placeholder 2">
            <a:extLst>
              <a:ext uri="{FF2B5EF4-FFF2-40B4-BE49-F238E27FC236}">
                <a16:creationId xmlns:a16="http://schemas.microsoft.com/office/drawing/2014/main" id="{82D9BDF2-EA5F-4222-AA97-0F9743F17592}"/>
              </a:ext>
            </a:extLst>
          </p:cNvPr>
          <p:cNvSpPr>
            <a:spLocks noGrp="1"/>
          </p:cNvSpPr>
          <p:nvPr>
            <p:ph idx="1"/>
          </p:nvPr>
        </p:nvSpPr>
        <p:spPr/>
        <p:txBody>
          <a:bodyPr>
            <a:normAutofit/>
          </a:bodyPr>
          <a:lstStyle/>
          <a:p>
            <a:r>
              <a:rPr lang="en-US" sz="2400" dirty="0"/>
              <a:t>A Bargaining Unit includes employees in specific job classifications that share a community of interest with one another </a:t>
            </a:r>
          </a:p>
          <a:p>
            <a:r>
              <a:rPr lang="en-US" sz="2400" dirty="0"/>
              <a:t>The Community College Collective Bargaining Law creates 4 bargaining units:</a:t>
            </a:r>
          </a:p>
          <a:p>
            <a:pPr marL="761238" lvl="2" indent="-285750">
              <a:buFont typeface="Arial" panose="020B0604020202020204" pitchFamily="34" charset="0"/>
              <a:buChar char="•"/>
            </a:pPr>
            <a:r>
              <a:rPr lang="en-US" sz="2000" dirty="0"/>
              <a:t>Full Time Faculty Unit</a:t>
            </a:r>
          </a:p>
          <a:p>
            <a:pPr marL="761238" lvl="2" indent="-285750">
              <a:buFont typeface="Arial" panose="020B0604020202020204" pitchFamily="34" charset="0"/>
              <a:buChar char="•"/>
            </a:pPr>
            <a:r>
              <a:rPr lang="en-US" sz="2000" dirty="0"/>
              <a:t>Part Time Faculty Unit</a:t>
            </a:r>
          </a:p>
          <a:p>
            <a:pPr marL="761238" lvl="2" indent="-285750">
              <a:buFont typeface="Arial" panose="020B0604020202020204" pitchFamily="34" charset="0"/>
              <a:buChar char="•"/>
            </a:pPr>
            <a:r>
              <a:rPr lang="en-US" sz="2000" dirty="0"/>
              <a:t>Nonexempt Employees – 2 Units</a:t>
            </a:r>
          </a:p>
        </p:txBody>
      </p:sp>
      <p:pic>
        <p:nvPicPr>
          <p:cNvPr id="4" name="Picture 3" descr="Tobaccoland.us: The Maryland Flag and Where to Buy the Crossland Banner">
            <a:extLst>
              <a:ext uri="{FF2B5EF4-FFF2-40B4-BE49-F238E27FC236}">
                <a16:creationId xmlns:a16="http://schemas.microsoft.com/office/drawing/2014/main" id="{A1289268-28F7-4130-B7E5-867C8900C8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3904390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9E814-9CE9-4C7C-BE71-C844AEDC6EE4}"/>
              </a:ext>
            </a:extLst>
          </p:cNvPr>
          <p:cNvSpPr>
            <a:spLocks noGrp="1"/>
          </p:cNvSpPr>
          <p:nvPr>
            <p:ph type="title"/>
          </p:nvPr>
        </p:nvSpPr>
        <p:spPr>
          <a:xfrm>
            <a:off x="1097280" y="286603"/>
            <a:ext cx="10058400" cy="1041035"/>
          </a:xfrm>
        </p:spPr>
        <p:txBody>
          <a:bodyPr>
            <a:normAutofit/>
          </a:bodyPr>
          <a:lstStyle/>
          <a:p>
            <a:pPr algn="ctr"/>
            <a:r>
              <a:rPr lang="en-US" sz="4000" b="1" dirty="0">
                <a:solidFill>
                  <a:schemeClr val="accent2">
                    <a:lumMod val="60000"/>
                    <a:lumOff val="40000"/>
                  </a:schemeClr>
                </a:solidFill>
                <a:effectLst>
                  <a:outerShdw blurRad="38100" dist="38100" dir="2700000" algn="tl">
                    <a:srgbClr val="000000">
                      <a:alpha val="43137"/>
                    </a:srgbClr>
                  </a:outerShdw>
                </a:effectLst>
              </a:rPr>
              <a:t>What is An “Exclusive Representative”?</a:t>
            </a:r>
          </a:p>
        </p:txBody>
      </p:sp>
      <p:sp>
        <p:nvSpPr>
          <p:cNvPr id="3" name="Content Placeholder 2">
            <a:extLst>
              <a:ext uri="{FF2B5EF4-FFF2-40B4-BE49-F238E27FC236}">
                <a16:creationId xmlns:a16="http://schemas.microsoft.com/office/drawing/2014/main" id="{3512E0F7-D395-443C-9010-7D0B02D6CF72}"/>
              </a:ext>
            </a:extLst>
          </p:cNvPr>
          <p:cNvSpPr>
            <a:spLocks noGrp="1"/>
          </p:cNvSpPr>
          <p:nvPr>
            <p:ph idx="1"/>
          </p:nvPr>
        </p:nvSpPr>
        <p:spPr/>
        <p:txBody>
          <a:bodyPr>
            <a:normAutofit/>
          </a:bodyPr>
          <a:lstStyle/>
          <a:p>
            <a:pPr lvl="1">
              <a:spcAft>
                <a:spcPts val="600"/>
              </a:spcAft>
              <a:buFont typeface="Arial" panose="020B0604020202020204" pitchFamily="34" charset="0"/>
              <a:buChar char="•"/>
            </a:pPr>
            <a:r>
              <a:rPr lang="en-US" altLang="en-US" sz="2000" dirty="0"/>
              <a:t>A </a:t>
            </a:r>
            <a:r>
              <a:rPr lang="en-US" sz="2000" dirty="0"/>
              <a:t>labor organization selected by </a:t>
            </a:r>
            <a:r>
              <a:rPr lang="en-US" altLang="en-US" sz="2000" dirty="0"/>
              <a:t>a majority of employees in the designated bargaining unit through an election or  </a:t>
            </a:r>
            <a:r>
              <a:rPr lang="en-US" altLang="en-US" sz="2000" dirty="0" err="1"/>
              <a:t>SHELRB</a:t>
            </a:r>
            <a:r>
              <a:rPr lang="en-US" altLang="en-US" sz="2000" dirty="0"/>
              <a:t> confirmation of &gt;50% showing of interest and certified by </a:t>
            </a:r>
            <a:r>
              <a:rPr lang="en-US" altLang="en-US" sz="2000" dirty="0" err="1"/>
              <a:t>SHELRB</a:t>
            </a:r>
            <a:r>
              <a:rPr lang="en-US" altLang="en-US" sz="2000" dirty="0"/>
              <a:t> is the “</a:t>
            </a:r>
            <a:r>
              <a:rPr lang="en-US" altLang="en-US" sz="2000" i="1" dirty="0"/>
              <a:t>exclusive</a:t>
            </a:r>
            <a:r>
              <a:rPr lang="en-US" altLang="en-US" sz="2000" dirty="0"/>
              <a:t> representative” of all of the employees in the bargaining unit </a:t>
            </a:r>
          </a:p>
          <a:p>
            <a:pPr lvl="4">
              <a:spcAft>
                <a:spcPts val="1200"/>
              </a:spcAft>
              <a:buFont typeface="Wingdings" panose="05000000000000000000" pitchFamily="2" charset="2"/>
              <a:buChar char="Ø"/>
            </a:pPr>
            <a:r>
              <a:rPr lang="en-US" altLang="en-US" sz="2000" dirty="0"/>
              <a:t>Union </a:t>
            </a:r>
            <a:r>
              <a:rPr lang="en-US" sz="2000" dirty="0"/>
              <a:t>membership/dues is not required for representation</a:t>
            </a:r>
            <a:endParaRPr lang="en-US" altLang="en-US" sz="2000" dirty="0"/>
          </a:p>
          <a:p>
            <a:pPr lvl="1">
              <a:spcAft>
                <a:spcPts val="1200"/>
              </a:spcAft>
              <a:buFont typeface="Arial" panose="020B0604020202020204" pitchFamily="34" charset="0"/>
              <a:buChar char="•"/>
            </a:pPr>
            <a:r>
              <a:rPr lang="en-US" altLang="en-US" sz="2000" dirty="0"/>
              <a:t>The College must recognize the Union as the employees’ representative and bargain with the union over terms and conditions of employees’ employment and </a:t>
            </a:r>
            <a:r>
              <a:rPr lang="en-US" sz="2000" dirty="0"/>
              <a:t>engage with the Union in the settlement of grievances</a:t>
            </a:r>
            <a:endParaRPr lang="en-US" altLang="en-US" sz="2000" dirty="0"/>
          </a:p>
          <a:p>
            <a:pPr lvl="1">
              <a:spcAft>
                <a:spcPts val="1200"/>
              </a:spcAft>
              <a:buFont typeface="Arial" panose="020B0604020202020204" pitchFamily="34" charset="0"/>
              <a:buChar char="•"/>
            </a:pPr>
            <a:r>
              <a:rPr lang="en-US" altLang="en-US" sz="2000" dirty="0"/>
              <a:t>The College cannot recognize or bargain with any other Union regarding these employees, or with any individual employee or group of employees</a:t>
            </a:r>
          </a:p>
          <a:p>
            <a:pPr lvl="1">
              <a:spcAft>
                <a:spcPts val="1200"/>
              </a:spcAft>
              <a:buFont typeface="Arial" panose="020B0604020202020204" pitchFamily="34" charset="0"/>
              <a:buChar char="•"/>
            </a:pPr>
            <a:r>
              <a:rPr lang="en-US" sz="2000" dirty="0"/>
              <a:t>Exclusive representative shall represent all unit employees fairly with no discrimination </a:t>
            </a:r>
          </a:p>
          <a:p>
            <a:pPr lvl="1">
              <a:spcAft>
                <a:spcPts val="1200"/>
              </a:spcAft>
              <a:buFont typeface="Arial" panose="020B0604020202020204" pitchFamily="34" charset="0"/>
              <a:buChar char="•"/>
            </a:pPr>
            <a:endParaRPr lang="en-US" altLang="en-US" sz="2000" dirty="0"/>
          </a:p>
          <a:p>
            <a:pPr lvl="1">
              <a:spcAft>
                <a:spcPts val="1200"/>
              </a:spcAft>
              <a:buFont typeface="Arial" panose="020B0604020202020204" pitchFamily="34" charset="0"/>
              <a:buChar char="•"/>
            </a:pPr>
            <a:endParaRPr lang="en-US" altLang="en-US" sz="2000" dirty="0"/>
          </a:p>
        </p:txBody>
      </p:sp>
      <p:pic>
        <p:nvPicPr>
          <p:cNvPr id="4" name="Picture 3" descr="Tobaccoland.us: The Maryland Flag and Where to Buy the Crossland Banner">
            <a:extLst>
              <a:ext uri="{FF2B5EF4-FFF2-40B4-BE49-F238E27FC236}">
                <a16:creationId xmlns:a16="http://schemas.microsoft.com/office/drawing/2014/main" id="{340A8695-013B-4684-8313-C130586351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978643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79258-2CD4-4BCB-BB80-C16DE5D4E7BA}"/>
              </a:ext>
            </a:extLst>
          </p:cNvPr>
          <p:cNvSpPr>
            <a:spLocks noGrp="1"/>
          </p:cNvSpPr>
          <p:nvPr>
            <p:ph type="title"/>
          </p:nvPr>
        </p:nvSpPr>
        <p:spPr>
          <a:xfrm>
            <a:off x="1097280" y="286603"/>
            <a:ext cx="10058400" cy="1190505"/>
          </a:xfrm>
        </p:spPr>
        <p:txBody>
          <a:bodyPr>
            <a:normAutofit/>
          </a:bodyPr>
          <a:lstStyle/>
          <a:p>
            <a:pPr algn="ctr"/>
            <a:r>
              <a:rPr lang="en-US" sz="4000" b="1" dirty="0">
                <a:solidFill>
                  <a:schemeClr val="accent2">
                    <a:lumMod val="60000"/>
                    <a:lumOff val="40000"/>
                  </a:schemeClr>
                </a:solidFill>
                <a:effectLst>
                  <a:outerShdw blurRad="38100" dist="38100" dir="2700000" algn="tl">
                    <a:srgbClr val="000000">
                      <a:alpha val="43137"/>
                    </a:srgbClr>
                  </a:outerShdw>
                </a:effectLst>
              </a:rPr>
              <a:t>How Does a Union Become </a:t>
            </a:r>
            <a:br>
              <a:rPr lang="en-US" sz="4000" b="1" dirty="0">
                <a:solidFill>
                  <a:schemeClr val="accent2">
                    <a:lumMod val="60000"/>
                    <a:lumOff val="40000"/>
                  </a:schemeClr>
                </a:solidFill>
                <a:effectLst>
                  <a:outerShdw blurRad="38100" dist="38100" dir="2700000" algn="tl">
                    <a:srgbClr val="000000">
                      <a:alpha val="43137"/>
                    </a:srgbClr>
                  </a:outerShdw>
                </a:effectLst>
              </a:rPr>
            </a:br>
            <a:r>
              <a:rPr lang="en-US" sz="4000" b="1" dirty="0">
                <a:solidFill>
                  <a:schemeClr val="accent2">
                    <a:lumMod val="60000"/>
                    <a:lumOff val="40000"/>
                  </a:schemeClr>
                </a:solidFill>
                <a:effectLst>
                  <a:outerShdw blurRad="38100" dist="38100" dir="2700000" algn="tl">
                    <a:srgbClr val="000000">
                      <a:alpha val="43137"/>
                    </a:srgbClr>
                  </a:outerShdw>
                </a:effectLst>
              </a:rPr>
              <a:t>the Employees’ Exclusive Representative?</a:t>
            </a:r>
          </a:p>
        </p:txBody>
      </p:sp>
      <p:sp>
        <p:nvSpPr>
          <p:cNvPr id="3" name="Content Placeholder 2">
            <a:extLst>
              <a:ext uri="{FF2B5EF4-FFF2-40B4-BE49-F238E27FC236}">
                <a16:creationId xmlns:a16="http://schemas.microsoft.com/office/drawing/2014/main" id="{A50B7439-3547-414A-BA42-9A198CCF5A9E}"/>
              </a:ext>
            </a:extLst>
          </p:cNvPr>
          <p:cNvSpPr>
            <a:spLocks noGrp="1"/>
          </p:cNvSpPr>
          <p:nvPr>
            <p:ph idx="1"/>
          </p:nvPr>
        </p:nvSpPr>
        <p:spPr>
          <a:xfrm>
            <a:off x="1097280" y="1845733"/>
            <a:ext cx="10058400" cy="4176997"/>
          </a:xfrm>
        </p:spPr>
        <p:txBody>
          <a:bodyPr>
            <a:noAutofit/>
          </a:bodyPr>
          <a:lstStyle/>
          <a:p>
            <a:pPr lvl="1">
              <a:spcBef>
                <a:spcPts val="0"/>
              </a:spcBef>
              <a:spcAft>
                <a:spcPts val="600"/>
              </a:spcAft>
              <a:buFont typeface="Arial" panose="020B0604020202020204" pitchFamily="34" charset="0"/>
              <a:buChar char="•"/>
            </a:pPr>
            <a:r>
              <a:rPr lang="en-US" sz="2000" dirty="0"/>
              <a:t>“Showing of Interest Form” – Written statement signed by bargaining unit employee stating employee desires Union to be employee’s collective bargaining representative</a:t>
            </a:r>
          </a:p>
          <a:p>
            <a:pPr lvl="3">
              <a:spcBef>
                <a:spcPts val="0"/>
              </a:spcBef>
              <a:spcAft>
                <a:spcPts val="600"/>
              </a:spcAft>
              <a:buFont typeface="Arial" panose="020B0604020202020204" pitchFamily="34" charset="0"/>
              <a:buChar char="•"/>
            </a:pPr>
            <a:r>
              <a:rPr lang="en-US" sz="1600" dirty="0"/>
              <a:t>Must be signed within 18 months preceding election petition</a:t>
            </a:r>
          </a:p>
          <a:p>
            <a:pPr lvl="1">
              <a:spcBef>
                <a:spcPts val="0"/>
              </a:spcBef>
              <a:spcAft>
                <a:spcPts val="600"/>
              </a:spcAft>
              <a:buFont typeface="Arial" panose="020B0604020202020204" pitchFamily="34" charset="0"/>
              <a:buChar char="•"/>
            </a:pPr>
            <a:r>
              <a:rPr lang="en-US" sz="2000" dirty="0"/>
              <a:t>Union must have showing of interest from at least 30% of employees in the bargaining unit to petition </a:t>
            </a:r>
            <a:r>
              <a:rPr lang="en-US" sz="2000" dirty="0" err="1"/>
              <a:t>SHELRB</a:t>
            </a:r>
            <a:r>
              <a:rPr lang="en-US" sz="2000" dirty="0"/>
              <a:t> for an election</a:t>
            </a:r>
          </a:p>
          <a:p>
            <a:pPr lvl="1">
              <a:spcBef>
                <a:spcPts val="0"/>
              </a:spcBef>
              <a:spcAft>
                <a:spcPts val="600"/>
              </a:spcAft>
              <a:buFont typeface="Arial" panose="020B0604020202020204" pitchFamily="34" charset="0"/>
              <a:buChar char="•"/>
            </a:pPr>
            <a:r>
              <a:rPr lang="en-US" sz="2000" dirty="0"/>
              <a:t>Colleges required to: </a:t>
            </a:r>
          </a:p>
          <a:p>
            <a:pPr lvl="3">
              <a:spcBef>
                <a:spcPts val="0"/>
              </a:spcBef>
              <a:spcAft>
                <a:spcPts val="600"/>
              </a:spcAft>
              <a:buFont typeface="Arial" panose="020B0604020202020204" pitchFamily="34" charset="0"/>
              <a:buChar char="•"/>
            </a:pPr>
            <a:r>
              <a:rPr lang="en-US" sz="1800" dirty="0"/>
              <a:t>Provide Unions access to grounds, rooms, bulletin boards, campus mail, and other common areas and forums in effort to obtain signed authorization cards from employees</a:t>
            </a:r>
          </a:p>
          <a:p>
            <a:pPr lvl="3">
              <a:spcBef>
                <a:spcPts val="0"/>
              </a:spcBef>
              <a:spcAft>
                <a:spcPts val="600"/>
              </a:spcAft>
              <a:buFont typeface="Arial" panose="020B0604020202020204" pitchFamily="34" charset="0"/>
              <a:buChar char="•"/>
            </a:pPr>
            <a:r>
              <a:rPr lang="en-US" sz="1800" dirty="0"/>
              <a:t>Allow all lawful labor-related expressive activities under principles of fair and neutral access</a:t>
            </a:r>
          </a:p>
          <a:p>
            <a:pPr lvl="3">
              <a:spcBef>
                <a:spcPts val="0"/>
              </a:spcBef>
              <a:spcAft>
                <a:spcPts val="600"/>
              </a:spcAft>
              <a:buFont typeface="Arial" panose="020B0604020202020204" pitchFamily="34" charset="0"/>
              <a:buChar char="•"/>
            </a:pPr>
            <a:r>
              <a:rPr lang="en-US" sz="1800" dirty="0"/>
              <a:t>Provide same privileges to all Union candidates in election</a:t>
            </a:r>
          </a:p>
          <a:p>
            <a:pPr marL="201168" lvl="1" indent="0">
              <a:spcBef>
                <a:spcPts val="0"/>
              </a:spcBef>
              <a:spcAft>
                <a:spcPts val="600"/>
              </a:spcAft>
              <a:buNone/>
            </a:pPr>
            <a:endParaRPr lang="en-US" sz="2000" dirty="0"/>
          </a:p>
        </p:txBody>
      </p:sp>
      <p:pic>
        <p:nvPicPr>
          <p:cNvPr id="4" name="Picture 3" descr="Tobaccoland.us: The Maryland Flag and Where to Buy the Crossland Banner">
            <a:extLst>
              <a:ext uri="{FF2B5EF4-FFF2-40B4-BE49-F238E27FC236}">
                <a16:creationId xmlns:a16="http://schemas.microsoft.com/office/drawing/2014/main" id="{D869CEA8-B777-45CF-BC63-A9F447EDDB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30252995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79258-2CD4-4BCB-BB80-C16DE5D4E7BA}"/>
              </a:ext>
            </a:extLst>
          </p:cNvPr>
          <p:cNvSpPr>
            <a:spLocks noGrp="1"/>
          </p:cNvSpPr>
          <p:nvPr>
            <p:ph type="title"/>
          </p:nvPr>
        </p:nvSpPr>
        <p:spPr>
          <a:xfrm>
            <a:off x="1097280" y="286603"/>
            <a:ext cx="10058400" cy="1190505"/>
          </a:xfrm>
        </p:spPr>
        <p:txBody>
          <a:bodyPr>
            <a:normAutofit/>
          </a:bodyPr>
          <a:lstStyle/>
          <a:p>
            <a:pPr algn="ctr"/>
            <a:r>
              <a:rPr lang="en-US" sz="4000" b="1" dirty="0">
                <a:solidFill>
                  <a:schemeClr val="accent2">
                    <a:lumMod val="60000"/>
                    <a:lumOff val="40000"/>
                  </a:schemeClr>
                </a:solidFill>
                <a:effectLst>
                  <a:outerShdw blurRad="38100" dist="38100" dir="2700000" algn="tl">
                    <a:srgbClr val="000000">
                      <a:alpha val="43137"/>
                    </a:srgbClr>
                  </a:outerShdw>
                </a:effectLst>
              </a:rPr>
              <a:t>How Does a Union Become </a:t>
            </a:r>
            <a:br>
              <a:rPr lang="en-US" sz="4000" b="1" dirty="0">
                <a:solidFill>
                  <a:schemeClr val="accent2">
                    <a:lumMod val="60000"/>
                    <a:lumOff val="40000"/>
                  </a:schemeClr>
                </a:solidFill>
                <a:effectLst>
                  <a:outerShdw blurRad="38100" dist="38100" dir="2700000" algn="tl">
                    <a:srgbClr val="000000">
                      <a:alpha val="43137"/>
                    </a:srgbClr>
                  </a:outerShdw>
                </a:effectLst>
              </a:rPr>
            </a:br>
            <a:r>
              <a:rPr lang="en-US" sz="4000" b="1" dirty="0">
                <a:solidFill>
                  <a:schemeClr val="accent2">
                    <a:lumMod val="60000"/>
                    <a:lumOff val="40000"/>
                  </a:schemeClr>
                </a:solidFill>
                <a:effectLst>
                  <a:outerShdw blurRad="38100" dist="38100" dir="2700000" algn="tl">
                    <a:srgbClr val="000000">
                      <a:alpha val="43137"/>
                    </a:srgbClr>
                  </a:outerShdw>
                </a:effectLst>
              </a:rPr>
              <a:t>the Employees’ Exclusive Representative?</a:t>
            </a:r>
          </a:p>
        </p:txBody>
      </p:sp>
      <p:sp>
        <p:nvSpPr>
          <p:cNvPr id="3" name="Content Placeholder 2">
            <a:extLst>
              <a:ext uri="{FF2B5EF4-FFF2-40B4-BE49-F238E27FC236}">
                <a16:creationId xmlns:a16="http://schemas.microsoft.com/office/drawing/2014/main" id="{A50B7439-3547-414A-BA42-9A198CCF5A9E}"/>
              </a:ext>
            </a:extLst>
          </p:cNvPr>
          <p:cNvSpPr>
            <a:spLocks noGrp="1"/>
          </p:cNvSpPr>
          <p:nvPr>
            <p:ph idx="1"/>
          </p:nvPr>
        </p:nvSpPr>
        <p:spPr>
          <a:xfrm>
            <a:off x="1097280" y="1845733"/>
            <a:ext cx="10058400" cy="4176997"/>
          </a:xfrm>
        </p:spPr>
        <p:txBody>
          <a:bodyPr>
            <a:noAutofit/>
          </a:bodyPr>
          <a:lstStyle/>
          <a:p>
            <a:pPr lvl="1">
              <a:spcBef>
                <a:spcPts val="0"/>
              </a:spcBef>
              <a:spcAft>
                <a:spcPts val="600"/>
              </a:spcAft>
              <a:buFont typeface="Arial" panose="020B0604020202020204" pitchFamily="34" charset="0"/>
              <a:buChar char="•"/>
            </a:pPr>
            <a:r>
              <a:rPr lang="en-US" sz="2400" dirty="0"/>
              <a:t>Colleges may not:</a:t>
            </a:r>
          </a:p>
          <a:p>
            <a:pPr lvl="3">
              <a:spcBef>
                <a:spcPts val="0"/>
              </a:spcBef>
              <a:spcAft>
                <a:spcPts val="1200"/>
              </a:spcAft>
              <a:buFont typeface="Arial" panose="020B0604020202020204" pitchFamily="34" charset="0"/>
              <a:buChar char="•"/>
            </a:pPr>
            <a:r>
              <a:rPr lang="en-US" sz="2000" dirty="0"/>
              <a:t> Alter or revise existing speech access rules or practices for the campus community or general public in order to unfairly limit or prevent employees or election candidates in organizing for collective bargaining</a:t>
            </a:r>
          </a:p>
          <a:p>
            <a:pPr lvl="3">
              <a:spcBef>
                <a:spcPts val="0"/>
              </a:spcBef>
              <a:spcAft>
                <a:spcPts val="600"/>
              </a:spcAft>
              <a:buFont typeface="Arial" panose="020B0604020202020204" pitchFamily="34" charset="0"/>
              <a:buChar char="•"/>
            </a:pPr>
            <a:r>
              <a:rPr lang="en-US" sz="2000" dirty="0"/>
              <a:t>Spend public money or resources or provide assistance to individuals or groups for a negative campaign against an employee organization</a:t>
            </a:r>
          </a:p>
          <a:p>
            <a:pPr lvl="1">
              <a:spcBef>
                <a:spcPts val="0"/>
              </a:spcBef>
              <a:spcAft>
                <a:spcPts val="600"/>
              </a:spcAft>
              <a:buFont typeface="Arial" panose="020B0604020202020204" pitchFamily="34" charset="0"/>
              <a:buChar char="•"/>
            </a:pPr>
            <a:endParaRPr lang="en-US" sz="2000" dirty="0"/>
          </a:p>
        </p:txBody>
      </p:sp>
      <p:pic>
        <p:nvPicPr>
          <p:cNvPr id="4" name="Picture 3" descr="Tobaccoland.us: The Maryland Flag and Where to Buy the Crossland Banner">
            <a:extLst>
              <a:ext uri="{FF2B5EF4-FFF2-40B4-BE49-F238E27FC236}">
                <a16:creationId xmlns:a16="http://schemas.microsoft.com/office/drawing/2014/main" id="{D869CEA8-B777-45CF-BC63-A9F447EDDB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99998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79258-2CD4-4BCB-BB80-C16DE5D4E7BA}"/>
              </a:ext>
            </a:extLst>
          </p:cNvPr>
          <p:cNvSpPr>
            <a:spLocks noGrp="1"/>
          </p:cNvSpPr>
          <p:nvPr>
            <p:ph type="title"/>
          </p:nvPr>
        </p:nvSpPr>
        <p:spPr>
          <a:xfrm>
            <a:off x="1097280" y="286603"/>
            <a:ext cx="10058400" cy="1190505"/>
          </a:xfrm>
        </p:spPr>
        <p:txBody>
          <a:bodyPr>
            <a:normAutofit/>
          </a:bodyPr>
          <a:lstStyle/>
          <a:p>
            <a:pPr algn="ctr"/>
            <a:r>
              <a:rPr lang="en-US" sz="4000" b="1" dirty="0">
                <a:solidFill>
                  <a:schemeClr val="accent2">
                    <a:lumMod val="60000"/>
                    <a:lumOff val="40000"/>
                  </a:schemeClr>
                </a:solidFill>
                <a:effectLst>
                  <a:outerShdw blurRad="38100" dist="38100" dir="2700000" algn="tl">
                    <a:srgbClr val="000000">
                      <a:alpha val="43137"/>
                    </a:srgbClr>
                  </a:outerShdw>
                </a:effectLst>
              </a:rPr>
              <a:t>How Does a Union Become </a:t>
            </a:r>
            <a:br>
              <a:rPr lang="en-US" sz="4000" b="1" dirty="0">
                <a:solidFill>
                  <a:schemeClr val="accent2">
                    <a:lumMod val="60000"/>
                    <a:lumOff val="40000"/>
                  </a:schemeClr>
                </a:solidFill>
                <a:effectLst>
                  <a:outerShdw blurRad="38100" dist="38100" dir="2700000" algn="tl">
                    <a:srgbClr val="000000">
                      <a:alpha val="43137"/>
                    </a:srgbClr>
                  </a:outerShdw>
                </a:effectLst>
              </a:rPr>
            </a:br>
            <a:r>
              <a:rPr lang="en-US" sz="4000" b="1" dirty="0">
                <a:solidFill>
                  <a:schemeClr val="accent2">
                    <a:lumMod val="60000"/>
                    <a:lumOff val="40000"/>
                  </a:schemeClr>
                </a:solidFill>
                <a:effectLst>
                  <a:outerShdw blurRad="38100" dist="38100" dir="2700000" algn="tl">
                    <a:srgbClr val="000000">
                      <a:alpha val="43137"/>
                    </a:srgbClr>
                  </a:outerShdw>
                </a:effectLst>
              </a:rPr>
              <a:t>the Employees’ Exclusive Representative?</a:t>
            </a:r>
          </a:p>
        </p:txBody>
      </p:sp>
      <p:sp>
        <p:nvSpPr>
          <p:cNvPr id="3" name="Content Placeholder 2">
            <a:extLst>
              <a:ext uri="{FF2B5EF4-FFF2-40B4-BE49-F238E27FC236}">
                <a16:creationId xmlns:a16="http://schemas.microsoft.com/office/drawing/2014/main" id="{A50B7439-3547-414A-BA42-9A198CCF5A9E}"/>
              </a:ext>
            </a:extLst>
          </p:cNvPr>
          <p:cNvSpPr>
            <a:spLocks noGrp="1"/>
          </p:cNvSpPr>
          <p:nvPr>
            <p:ph idx="1"/>
          </p:nvPr>
        </p:nvSpPr>
        <p:spPr/>
        <p:txBody>
          <a:bodyPr>
            <a:normAutofit fontScale="92500" lnSpcReduction="20000"/>
          </a:bodyPr>
          <a:lstStyle/>
          <a:p>
            <a:pPr marL="457200" indent="-457200">
              <a:spcBef>
                <a:spcPts val="600"/>
              </a:spcBef>
              <a:buFont typeface="+mj-lt"/>
              <a:buAutoNum type="arabicPeriod"/>
            </a:pPr>
            <a:r>
              <a:rPr lang="en-US" dirty="0"/>
              <a:t>Once Union has obtained showing of interest from at least 30% of employees in the bargaining unit, Union may petition </a:t>
            </a:r>
            <a:r>
              <a:rPr lang="en-US" dirty="0" err="1"/>
              <a:t>SHELRB</a:t>
            </a:r>
            <a:r>
              <a:rPr lang="en-US" dirty="0"/>
              <a:t> for an election</a:t>
            </a:r>
          </a:p>
          <a:p>
            <a:pPr marL="457200" indent="-457200">
              <a:spcBef>
                <a:spcPts val="600"/>
              </a:spcBef>
              <a:buFont typeface="+mj-lt"/>
              <a:buAutoNum type="arabicPeriod"/>
            </a:pPr>
            <a:r>
              <a:rPr lang="en-US" dirty="0" err="1"/>
              <a:t>SHELRB</a:t>
            </a:r>
            <a:r>
              <a:rPr lang="en-US" dirty="0"/>
              <a:t> Executive Director notifies the College of the filing of Petition</a:t>
            </a:r>
          </a:p>
          <a:p>
            <a:pPr marL="457200" indent="-457200">
              <a:spcBef>
                <a:spcPts val="600"/>
              </a:spcBef>
              <a:buFont typeface="+mj-lt"/>
              <a:buAutoNum type="arabicPeriod"/>
            </a:pPr>
            <a:r>
              <a:rPr lang="en-US" dirty="0"/>
              <a:t>Within 2 days of notice, College must provide </a:t>
            </a:r>
            <a:r>
              <a:rPr lang="en-US" dirty="0" err="1"/>
              <a:t>SHELRB</a:t>
            </a:r>
            <a:r>
              <a:rPr lang="en-US" dirty="0"/>
              <a:t>:</a:t>
            </a:r>
          </a:p>
          <a:p>
            <a:pPr marL="1126998" lvl="4" indent="-285750">
              <a:spcAft>
                <a:spcPts val="0"/>
              </a:spcAft>
              <a:buFont typeface="Arial" panose="020B0604020202020204" pitchFamily="34" charset="0"/>
              <a:buChar char="•"/>
            </a:pPr>
            <a:r>
              <a:rPr lang="en-US" sz="1800" dirty="0"/>
              <a:t>Alphabetical list of employees in petitioned bargaining unit, including each employee’s:</a:t>
            </a:r>
          </a:p>
          <a:p>
            <a:pPr marL="1408560" lvl="7" indent="0">
              <a:spcAft>
                <a:spcPts val="0"/>
              </a:spcAft>
              <a:buNone/>
            </a:pPr>
            <a:r>
              <a:rPr lang="en-US" sz="1600" dirty="0"/>
              <a:t>Name</a:t>
            </a:r>
          </a:p>
          <a:p>
            <a:pPr marL="1408560" lvl="7" indent="0">
              <a:spcAft>
                <a:spcPts val="0"/>
              </a:spcAft>
              <a:buNone/>
            </a:pPr>
            <a:r>
              <a:rPr lang="en-US" sz="1600" dirty="0"/>
              <a:t>Position classification</a:t>
            </a:r>
          </a:p>
          <a:p>
            <a:pPr marL="1408560" lvl="7" indent="0">
              <a:spcAft>
                <a:spcPts val="0"/>
              </a:spcAft>
              <a:buNone/>
            </a:pPr>
            <a:r>
              <a:rPr lang="en-US" sz="1600" dirty="0"/>
              <a:t>Home and work address  where employee receives interoffice or U.S. mail</a:t>
            </a:r>
          </a:p>
          <a:p>
            <a:pPr marL="1408560" lvl="7" indent="0">
              <a:spcAft>
                <a:spcPts val="0"/>
              </a:spcAft>
              <a:buNone/>
            </a:pPr>
            <a:r>
              <a:rPr lang="en-US" sz="1600" dirty="0"/>
              <a:t>Home and worksite telephone numbers</a:t>
            </a:r>
          </a:p>
          <a:p>
            <a:pPr marL="1408560" lvl="7" indent="0">
              <a:spcAft>
                <a:spcPts val="0"/>
              </a:spcAft>
              <a:buNone/>
            </a:pPr>
            <a:r>
              <a:rPr lang="en-US" sz="1600" dirty="0"/>
              <a:t>Personal cellphone number</a:t>
            </a:r>
          </a:p>
          <a:p>
            <a:pPr marL="1408560" lvl="7" indent="0">
              <a:spcAft>
                <a:spcPts val="0"/>
              </a:spcAft>
              <a:buNone/>
            </a:pPr>
            <a:r>
              <a:rPr lang="en-US" sz="1600" dirty="0"/>
              <a:t>Work email address</a:t>
            </a:r>
          </a:p>
          <a:p>
            <a:pPr marL="1126998" lvl="4" indent="-285750">
              <a:spcBef>
                <a:spcPts val="600"/>
              </a:spcBef>
              <a:buFont typeface="Arial" panose="020B0604020202020204" pitchFamily="34" charset="0"/>
              <a:buChar char="•"/>
            </a:pPr>
            <a:r>
              <a:rPr lang="en-US" sz="1800" dirty="0"/>
              <a:t>Identification of each employee who should be excluded from unit and statement of reason for exclusion. Challenge is invalid if no reason given</a:t>
            </a:r>
          </a:p>
          <a:p>
            <a:pPr marL="457200" indent="-457200">
              <a:spcBef>
                <a:spcPts val="600"/>
              </a:spcBef>
              <a:buFont typeface="+mj-lt"/>
              <a:buAutoNum type="arabicPeriod"/>
            </a:pPr>
            <a:r>
              <a:rPr lang="en-US" dirty="0" err="1"/>
              <a:t>SHERLB</a:t>
            </a:r>
            <a:r>
              <a:rPr lang="en-US" dirty="0"/>
              <a:t> shall determine the appropriateness of bargaining unit and eligibility of employees </a:t>
            </a:r>
          </a:p>
          <a:p>
            <a:pPr marL="457200" indent="-457200">
              <a:spcBef>
                <a:spcPts val="600"/>
              </a:spcBef>
              <a:buFont typeface="+mj-lt"/>
              <a:buAutoNum type="arabicPeriod"/>
            </a:pPr>
            <a:r>
              <a:rPr lang="en-US" dirty="0" err="1"/>
              <a:t>SHELRB</a:t>
            </a:r>
            <a:r>
              <a:rPr lang="en-US" dirty="0"/>
              <a:t> may conduct a hearing to determine whether: (a) challenged employees should be excluded from the bargaining unit; and (b) College’s challenge to appropriateness of unit Union seeks to represent. </a:t>
            </a:r>
          </a:p>
        </p:txBody>
      </p:sp>
      <p:pic>
        <p:nvPicPr>
          <p:cNvPr id="4" name="Picture 3" descr="Tobaccoland.us: The Maryland Flag and Where to Buy the Crossland Banner">
            <a:extLst>
              <a:ext uri="{FF2B5EF4-FFF2-40B4-BE49-F238E27FC236}">
                <a16:creationId xmlns:a16="http://schemas.microsoft.com/office/drawing/2014/main" id="{D869CEA8-B777-45CF-BC63-A9F447EDDB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299316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84801-2F1B-4E69-BF48-21BDC5E78015}"/>
              </a:ext>
            </a:extLst>
          </p:cNvPr>
          <p:cNvSpPr>
            <a:spLocks noGrp="1"/>
          </p:cNvSpPr>
          <p:nvPr>
            <p:ph type="title"/>
          </p:nvPr>
        </p:nvSpPr>
        <p:spPr>
          <a:xfrm>
            <a:off x="1659988" y="693916"/>
            <a:ext cx="10058400" cy="791985"/>
          </a:xfrm>
        </p:spPr>
        <p:txBody>
          <a:bodyPr>
            <a:normAutofit/>
          </a:bodyPr>
          <a:lstStyle/>
          <a:p>
            <a:pPr algn="ctr"/>
            <a:r>
              <a:rPr lang="en-US" sz="4000" b="1" dirty="0">
                <a:solidFill>
                  <a:srgbClr val="C00000"/>
                </a:solidFill>
                <a:effectLst>
                  <a:outerShdw blurRad="38100" dist="38100" dir="2700000" algn="tl">
                    <a:srgbClr val="000000">
                      <a:alpha val="43137"/>
                    </a:srgbClr>
                  </a:outerShdw>
                </a:effectLst>
              </a:rPr>
              <a:t>Community College Collective Bargaining Law</a:t>
            </a:r>
          </a:p>
        </p:txBody>
      </p:sp>
      <p:sp>
        <p:nvSpPr>
          <p:cNvPr id="3" name="Content Placeholder 2">
            <a:extLst>
              <a:ext uri="{FF2B5EF4-FFF2-40B4-BE49-F238E27FC236}">
                <a16:creationId xmlns:a16="http://schemas.microsoft.com/office/drawing/2014/main" id="{B6D846B5-4726-4A23-9323-C58D8C55A02E}"/>
              </a:ext>
            </a:extLst>
          </p:cNvPr>
          <p:cNvSpPr>
            <a:spLocks noGrp="1"/>
          </p:cNvSpPr>
          <p:nvPr>
            <p:ph idx="1"/>
          </p:nvPr>
        </p:nvSpPr>
        <p:spPr>
          <a:xfrm>
            <a:off x="1121898" y="1811215"/>
            <a:ext cx="10058400" cy="4260102"/>
          </a:xfrm>
        </p:spPr>
        <p:txBody>
          <a:bodyPr>
            <a:normAutofit/>
          </a:bodyPr>
          <a:lstStyle/>
          <a:p>
            <a:r>
              <a:rPr lang="en-US" sz="2400" dirty="0"/>
              <a:t>In 2021, the Maryland Legislature enacted a law granting employees of Maryland’s Community Colleges collective bargaining rights.</a:t>
            </a:r>
          </a:p>
          <a:p>
            <a:r>
              <a:rPr lang="en-US" sz="2400" dirty="0"/>
              <a:t>The Law Provides:</a:t>
            </a:r>
          </a:p>
          <a:p>
            <a:pPr lvl="1">
              <a:buFont typeface="Arial" panose="020B0604020202020204" pitchFamily="34" charset="0"/>
              <a:buChar char="•"/>
            </a:pPr>
            <a:r>
              <a:rPr lang="en-US" sz="2000" dirty="0"/>
              <a:t>The right of employees to be represented by a labor organization (“Union”) of their choosing in their dealings with their Community College employer</a:t>
            </a:r>
          </a:p>
          <a:p>
            <a:pPr lvl="1">
              <a:buFont typeface="Arial" panose="020B0604020202020204" pitchFamily="34" charset="0"/>
              <a:buChar char="•"/>
            </a:pPr>
            <a:r>
              <a:rPr lang="en-US" sz="2000" dirty="0"/>
              <a:t>Procedures for the selection of a Union as the employees’ exclusive representative, either by secret ballot election or card check</a:t>
            </a:r>
          </a:p>
          <a:p>
            <a:pPr lvl="1">
              <a:buFont typeface="Arial" panose="020B0604020202020204" pitchFamily="34" charset="0"/>
              <a:buChar char="•"/>
            </a:pPr>
            <a:r>
              <a:rPr lang="en-US" sz="2000" dirty="0"/>
              <a:t>The obligation of Community Colleges to bargain with their employee’s selected Union in matters concerning wages, hours and terms and conditions of employment and concluding with a written contract setting forth agreed-upon terms</a:t>
            </a:r>
          </a:p>
          <a:p>
            <a:pPr lvl="1">
              <a:buFont typeface="Arial" panose="020B0604020202020204" pitchFamily="34" charset="0"/>
              <a:buChar char="•"/>
            </a:pPr>
            <a:r>
              <a:rPr lang="en-US" sz="2000" dirty="0"/>
              <a:t>Protection against unfair labor practices and a procedure for the adjudication of such claims</a:t>
            </a:r>
          </a:p>
          <a:p>
            <a:pPr lvl="1"/>
            <a:endParaRPr lang="en-US" dirty="0"/>
          </a:p>
        </p:txBody>
      </p:sp>
      <p:pic>
        <p:nvPicPr>
          <p:cNvPr id="4" name="Picture 3" descr="Tobaccoland.us: The Maryland Flag and Where to Buy the Crossland Banner">
            <a:extLst>
              <a:ext uri="{FF2B5EF4-FFF2-40B4-BE49-F238E27FC236}">
                <a16:creationId xmlns:a16="http://schemas.microsoft.com/office/drawing/2014/main" id="{F05A13C7-60A6-4BCF-B02A-777E84BB3D2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535724" cy="889370"/>
          </a:xfrm>
          <a:prstGeom prst="rect">
            <a:avLst/>
          </a:prstGeom>
        </p:spPr>
      </p:pic>
    </p:spTree>
    <p:extLst>
      <p:ext uri="{BB962C8B-B14F-4D97-AF65-F5344CB8AC3E}">
        <p14:creationId xmlns:p14="http://schemas.microsoft.com/office/powerpoint/2010/main" val="28423091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79258-2CD4-4BCB-BB80-C16DE5D4E7BA}"/>
              </a:ext>
            </a:extLst>
          </p:cNvPr>
          <p:cNvSpPr>
            <a:spLocks noGrp="1"/>
          </p:cNvSpPr>
          <p:nvPr>
            <p:ph type="title"/>
          </p:nvPr>
        </p:nvSpPr>
        <p:spPr>
          <a:xfrm>
            <a:off x="1097280" y="286603"/>
            <a:ext cx="10058400" cy="1190505"/>
          </a:xfrm>
        </p:spPr>
        <p:txBody>
          <a:bodyPr>
            <a:normAutofit/>
          </a:bodyPr>
          <a:lstStyle/>
          <a:p>
            <a:pPr algn="ctr"/>
            <a:r>
              <a:rPr lang="en-US" sz="4000" b="1" dirty="0">
                <a:solidFill>
                  <a:schemeClr val="accent2">
                    <a:lumMod val="60000"/>
                    <a:lumOff val="40000"/>
                  </a:schemeClr>
                </a:solidFill>
                <a:effectLst>
                  <a:outerShdw blurRad="38100" dist="38100" dir="2700000" algn="tl">
                    <a:srgbClr val="000000">
                      <a:alpha val="43137"/>
                    </a:srgbClr>
                  </a:outerShdw>
                </a:effectLst>
              </a:rPr>
              <a:t>How Does a Union Become </a:t>
            </a:r>
            <a:br>
              <a:rPr lang="en-US" sz="4000" b="1" dirty="0">
                <a:solidFill>
                  <a:schemeClr val="accent2">
                    <a:lumMod val="60000"/>
                    <a:lumOff val="40000"/>
                  </a:schemeClr>
                </a:solidFill>
                <a:effectLst>
                  <a:outerShdw blurRad="38100" dist="38100" dir="2700000" algn="tl">
                    <a:srgbClr val="000000">
                      <a:alpha val="43137"/>
                    </a:srgbClr>
                  </a:outerShdw>
                </a:effectLst>
              </a:rPr>
            </a:br>
            <a:r>
              <a:rPr lang="en-US" sz="4000" b="1" dirty="0">
                <a:solidFill>
                  <a:schemeClr val="accent2">
                    <a:lumMod val="60000"/>
                    <a:lumOff val="40000"/>
                  </a:schemeClr>
                </a:solidFill>
                <a:effectLst>
                  <a:outerShdw blurRad="38100" dist="38100" dir="2700000" algn="tl">
                    <a:srgbClr val="000000">
                      <a:alpha val="43137"/>
                    </a:srgbClr>
                  </a:outerShdw>
                </a:effectLst>
              </a:rPr>
              <a:t>the Employees’ Exclusive Representative?</a:t>
            </a:r>
          </a:p>
        </p:txBody>
      </p:sp>
      <p:sp>
        <p:nvSpPr>
          <p:cNvPr id="3" name="Content Placeholder 2">
            <a:extLst>
              <a:ext uri="{FF2B5EF4-FFF2-40B4-BE49-F238E27FC236}">
                <a16:creationId xmlns:a16="http://schemas.microsoft.com/office/drawing/2014/main" id="{A50B7439-3547-414A-BA42-9A198CCF5A9E}"/>
              </a:ext>
            </a:extLst>
          </p:cNvPr>
          <p:cNvSpPr>
            <a:spLocks noGrp="1"/>
          </p:cNvSpPr>
          <p:nvPr>
            <p:ph idx="1"/>
          </p:nvPr>
        </p:nvSpPr>
        <p:spPr/>
        <p:txBody>
          <a:bodyPr>
            <a:normAutofit fontScale="85000" lnSpcReduction="20000"/>
          </a:bodyPr>
          <a:lstStyle/>
          <a:p>
            <a:pPr marL="457200" indent="-457200">
              <a:buFont typeface="+mj-lt"/>
              <a:buAutoNum type="arabicPeriod" startAt="4"/>
            </a:pPr>
            <a:r>
              <a:rPr lang="en-US" sz="2100" dirty="0" err="1"/>
              <a:t>SHELRB</a:t>
            </a:r>
            <a:r>
              <a:rPr lang="en-US" sz="2100" dirty="0"/>
              <a:t> Executive Director determines adequacy of showing of interest by comparing forms to College’s list of employees and notifies Union of determination</a:t>
            </a:r>
          </a:p>
          <a:p>
            <a:pPr marL="457200" indent="-457200">
              <a:buFont typeface="+mj-lt"/>
              <a:buAutoNum type="arabicPeriod" startAt="4"/>
            </a:pPr>
            <a:r>
              <a:rPr lang="en-US" sz="2100" dirty="0"/>
              <a:t>If showing of interest is inadequate, Union shall have 30 days to supplement showing of interest or additional time upon a showing of good cause</a:t>
            </a:r>
          </a:p>
          <a:p>
            <a:pPr marL="457200" indent="-457200">
              <a:buFont typeface="+mj-lt"/>
              <a:buAutoNum type="arabicPeriod" startAt="4"/>
            </a:pPr>
            <a:r>
              <a:rPr lang="en-US" sz="2100" dirty="0"/>
              <a:t>Any other Union may then intervene in the election if it has showing of interest from at least 10% of bargaining unit employees</a:t>
            </a:r>
          </a:p>
          <a:p>
            <a:pPr marL="457200" indent="-457200">
              <a:buFont typeface="+mj-lt"/>
              <a:buAutoNum type="arabicPeriod" startAt="4"/>
            </a:pPr>
            <a:r>
              <a:rPr lang="en-US" sz="2100" dirty="0"/>
              <a:t>Within 2 days of notification of </a:t>
            </a:r>
            <a:r>
              <a:rPr lang="en-US" sz="2100" dirty="0" err="1"/>
              <a:t>SHELRB’s</a:t>
            </a:r>
            <a:r>
              <a:rPr lang="en-US" sz="2100" dirty="0"/>
              <a:t> direction of election, College shall make notice of each election publicly available to all eligible employees</a:t>
            </a:r>
          </a:p>
          <a:p>
            <a:pPr marL="457200" indent="-457200">
              <a:buFont typeface="+mj-lt"/>
              <a:buAutoNum type="arabicPeriod" startAt="4"/>
            </a:pPr>
            <a:r>
              <a:rPr lang="en-US" sz="2100" dirty="0"/>
              <a:t>Within 7 days of </a:t>
            </a:r>
            <a:r>
              <a:rPr lang="en-US" sz="2100" dirty="0" err="1"/>
              <a:t>SHELRB</a:t>
            </a:r>
            <a:r>
              <a:rPr lang="en-US" sz="2100" dirty="0"/>
              <a:t> directing election, College shall: </a:t>
            </a:r>
          </a:p>
          <a:p>
            <a:pPr lvl="4">
              <a:buFont typeface="Arial" panose="020B0604020202020204" pitchFamily="34" charset="0"/>
              <a:buChar char="•"/>
            </a:pPr>
            <a:r>
              <a:rPr lang="en-US" sz="2100" dirty="0"/>
              <a:t>provide an updated employee list with same information as required in initial filing</a:t>
            </a:r>
          </a:p>
          <a:p>
            <a:pPr lvl="4">
              <a:spcBef>
                <a:spcPts val="0"/>
              </a:spcBef>
              <a:spcAft>
                <a:spcPts val="600"/>
              </a:spcAft>
              <a:buFont typeface="Arial" panose="020B0604020202020204" pitchFamily="34" charset="0"/>
              <a:buChar char="•"/>
            </a:pPr>
            <a:r>
              <a:rPr lang="en-US" sz="2100" dirty="0"/>
              <a:t>provide Unions access to College property and facilities to conduct election campaign activities</a:t>
            </a:r>
          </a:p>
          <a:p>
            <a:pPr lvl="6">
              <a:spcBef>
                <a:spcPts val="0"/>
              </a:spcBef>
              <a:spcAft>
                <a:spcPts val="600"/>
              </a:spcAft>
              <a:buFont typeface="Wingdings" panose="05000000000000000000" pitchFamily="2" charset="2"/>
              <a:buChar char="Ø"/>
            </a:pPr>
            <a:r>
              <a:rPr lang="en-US" sz="2100" i="1" dirty="0"/>
              <a:t>But – campaign activities shall not interfere with College’s operations</a:t>
            </a:r>
          </a:p>
          <a:p>
            <a:pPr marL="457200" indent="-457200">
              <a:buFont typeface="+mj-lt"/>
              <a:buAutoNum type="arabicPeriod" startAt="4"/>
            </a:pPr>
            <a:r>
              <a:rPr lang="en-US" sz="2100" dirty="0"/>
              <a:t>Employees may contact </a:t>
            </a:r>
            <a:r>
              <a:rPr lang="en-US" sz="2100" dirty="0" err="1"/>
              <a:t>SHELRB’s</a:t>
            </a:r>
            <a:r>
              <a:rPr lang="en-US" sz="2100" dirty="0"/>
              <a:t> Executive Director with any questions regarding the election process</a:t>
            </a:r>
          </a:p>
        </p:txBody>
      </p:sp>
      <p:pic>
        <p:nvPicPr>
          <p:cNvPr id="4" name="Picture 3" descr="Tobaccoland.us: The Maryland Flag and Where to Buy the Crossland Banner">
            <a:extLst>
              <a:ext uri="{FF2B5EF4-FFF2-40B4-BE49-F238E27FC236}">
                <a16:creationId xmlns:a16="http://schemas.microsoft.com/office/drawing/2014/main" id="{D869CEA8-B777-45CF-BC63-A9F447EDDB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8932051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79258-2CD4-4BCB-BB80-C16DE5D4E7BA}"/>
              </a:ext>
            </a:extLst>
          </p:cNvPr>
          <p:cNvSpPr>
            <a:spLocks noGrp="1"/>
          </p:cNvSpPr>
          <p:nvPr>
            <p:ph type="title"/>
          </p:nvPr>
        </p:nvSpPr>
        <p:spPr>
          <a:xfrm>
            <a:off x="1097280" y="286603"/>
            <a:ext cx="10058400" cy="1190505"/>
          </a:xfrm>
        </p:spPr>
        <p:txBody>
          <a:bodyPr>
            <a:normAutofit/>
          </a:bodyPr>
          <a:lstStyle/>
          <a:p>
            <a:pPr algn="ctr"/>
            <a:r>
              <a:rPr lang="en-US" sz="4000" b="1" dirty="0">
                <a:solidFill>
                  <a:schemeClr val="accent2">
                    <a:lumMod val="60000"/>
                    <a:lumOff val="40000"/>
                  </a:schemeClr>
                </a:solidFill>
                <a:effectLst>
                  <a:outerShdw blurRad="38100" dist="38100" dir="2700000" algn="tl">
                    <a:srgbClr val="000000">
                      <a:alpha val="43137"/>
                    </a:srgbClr>
                  </a:outerShdw>
                </a:effectLst>
              </a:rPr>
              <a:t>How Does a Union Become </a:t>
            </a:r>
            <a:br>
              <a:rPr lang="en-US" sz="4000" b="1" dirty="0">
                <a:solidFill>
                  <a:schemeClr val="accent2">
                    <a:lumMod val="60000"/>
                    <a:lumOff val="40000"/>
                  </a:schemeClr>
                </a:solidFill>
                <a:effectLst>
                  <a:outerShdw blurRad="38100" dist="38100" dir="2700000" algn="tl">
                    <a:srgbClr val="000000">
                      <a:alpha val="43137"/>
                    </a:srgbClr>
                  </a:outerShdw>
                </a:effectLst>
              </a:rPr>
            </a:br>
            <a:r>
              <a:rPr lang="en-US" sz="4000" b="1" dirty="0">
                <a:solidFill>
                  <a:schemeClr val="accent2">
                    <a:lumMod val="60000"/>
                    <a:lumOff val="40000"/>
                  </a:schemeClr>
                </a:solidFill>
                <a:effectLst>
                  <a:outerShdw blurRad="38100" dist="38100" dir="2700000" algn="tl">
                    <a:srgbClr val="000000">
                      <a:alpha val="43137"/>
                    </a:srgbClr>
                  </a:outerShdw>
                </a:effectLst>
              </a:rPr>
              <a:t>the Employees’ Exclusive Representative?</a:t>
            </a:r>
          </a:p>
        </p:txBody>
      </p:sp>
      <p:sp>
        <p:nvSpPr>
          <p:cNvPr id="3" name="Content Placeholder 2">
            <a:extLst>
              <a:ext uri="{FF2B5EF4-FFF2-40B4-BE49-F238E27FC236}">
                <a16:creationId xmlns:a16="http://schemas.microsoft.com/office/drawing/2014/main" id="{A50B7439-3547-414A-BA42-9A198CCF5A9E}"/>
              </a:ext>
            </a:extLst>
          </p:cNvPr>
          <p:cNvSpPr>
            <a:spLocks noGrp="1"/>
          </p:cNvSpPr>
          <p:nvPr>
            <p:ph idx="1"/>
          </p:nvPr>
        </p:nvSpPr>
        <p:spPr>
          <a:xfrm>
            <a:off x="1104314" y="1845734"/>
            <a:ext cx="10058400" cy="4023360"/>
          </a:xfrm>
        </p:spPr>
        <p:txBody>
          <a:bodyPr>
            <a:normAutofit fontScale="92500" lnSpcReduction="10000"/>
          </a:bodyPr>
          <a:lstStyle/>
          <a:p>
            <a:pPr marL="0" indent="0">
              <a:buNone/>
            </a:pPr>
            <a:r>
              <a:rPr lang="en-US" sz="2400" b="1" u="sng" dirty="0"/>
              <a:t>Representation Election Conducted by </a:t>
            </a:r>
            <a:r>
              <a:rPr lang="en-US" sz="2400" b="1" u="sng" dirty="0" err="1"/>
              <a:t>SHELRB</a:t>
            </a:r>
            <a:endParaRPr lang="en-US" sz="2400" b="1" u="sng" dirty="0"/>
          </a:p>
          <a:p>
            <a:pPr lvl="1">
              <a:buFont typeface="Arial" panose="020B0604020202020204" pitchFamily="34" charset="0"/>
              <a:buChar char="•"/>
            </a:pPr>
            <a:r>
              <a:rPr lang="en-US" sz="2000" dirty="0"/>
              <a:t>Election Ballot must include as choices: </a:t>
            </a:r>
          </a:p>
          <a:p>
            <a:pPr marL="1115568" lvl="3" indent="-457200">
              <a:spcAft>
                <a:spcPts val="0"/>
              </a:spcAft>
              <a:buFont typeface="Arial" panose="020B0604020202020204" pitchFamily="34" charset="0"/>
              <a:buChar char="•"/>
            </a:pPr>
            <a:r>
              <a:rPr lang="en-US" sz="1800" dirty="0"/>
              <a:t>Petitioning Union </a:t>
            </a:r>
          </a:p>
          <a:p>
            <a:pPr marL="1115568" lvl="3" indent="-457200">
              <a:spcAft>
                <a:spcPts val="0"/>
              </a:spcAft>
              <a:buFont typeface="Arial" panose="020B0604020202020204" pitchFamily="34" charset="0"/>
              <a:buChar char="•"/>
            </a:pPr>
            <a:r>
              <a:rPr lang="en-US" sz="1800" dirty="0"/>
              <a:t>Any Intervening Union </a:t>
            </a:r>
          </a:p>
          <a:p>
            <a:pPr marL="1115568" lvl="3" indent="-457200">
              <a:spcAft>
                <a:spcPts val="0"/>
              </a:spcAft>
              <a:buFont typeface="Arial" panose="020B0604020202020204" pitchFamily="34" charset="0"/>
              <a:buChar char="•"/>
            </a:pPr>
            <a:r>
              <a:rPr lang="en-US" sz="1800" dirty="0"/>
              <a:t>“No exclusive representation”</a:t>
            </a:r>
          </a:p>
          <a:p>
            <a:pPr lvl="1">
              <a:spcBef>
                <a:spcPts val="600"/>
              </a:spcBef>
              <a:buFont typeface="Arial" panose="020B0604020202020204" pitchFamily="34" charset="0"/>
              <a:buChar char="•"/>
            </a:pPr>
            <a:r>
              <a:rPr lang="en-US" sz="2000" dirty="0"/>
              <a:t>Election conducted by Secret Ballot </a:t>
            </a:r>
          </a:p>
          <a:p>
            <a:pPr lvl="1">
              <a:spcBef>
                <a:spcPts val="600"/>
              </a:spcBef>
              <a:buFont typeface="Arial" panose="020B0604020202020204" pitchFamily="34" charset="0"/>
              <a:buChar char="•"/>
            </a:pPr>
            <a:r>
              <a:rPr lang="en-US" sz="2000" dirty="0"/>
              <a:t>Voting may be electronic, mail, or in person. Parties may express preference; SHELRB makes final determination if parties disagree</a:t>
            </a:r>
          </a:p>
          <a:p>
            <a:pPr lvl="1">
              <a:spcBef>
                <a:spcPts val="600"/>
              </a:spcBef>
              <a:buFont typeface="Arial" panose="020B0604020202020204" pitchFamily="34" charset="0"/>
              <a:buChar char="•"/>
            </a:pPr>
            <a:r>
              <a:rPr lang="en-US" sz="2000" dirty="0" err="1"/>
              <a:t>SHELRB</a:t>
            </a:r>
            <a:r>
              <a:rPr lang="en-US" sz="2000" dirty="0"/>
              <a:t> designates time period for voting after discussion with union(s) and college representatives, but will be no less than 10 days</a:t>
            </a:r>
          </a:p>
          <a:p>
            <a:pPr lvl="1">
              <a:spcBef>
                <a:spcPts val="600"/>
              </a:spcBef>
              <a:buFont typeface="Arial" panose="020B0604020202020204" pitchFamily="34" charset="0"/>
              <a:buChar char="•"/>
            </a:pPr>
            <a:r>
              <a:rPr lang="en-US" sz="2000" dirty="0"/>
              <a:t>Union receiving a majority of votes casts will be certified as exclusive representative</a:t>
            </a:r>
          </a:p>
          <a:p>
            <a:pPr lvl="1">
              <a:spcBef>
                <a:spcPts val="600"/>
              </a:spcBef>
              <a:buFont typeface="Arial" panose="020B0604020202020204" pitchFamily="34" charset="0"/>
              <a:buChar char="•"/>
            </a:pPr>
            <a:r>
              <a:rPr lang="en-US" sz="2000" dirty="0"/>
              <a:t>If no choices receive a majority of votes, runoff election will be held between 2 choices receiving highest number of votes</a:t>
            </a:r>
          </a:p>
          <a:p>
            <a:pPr lvl="1">
              <a:buFont typeface="Arial" panose="020B0604020202020204" pitchFamily="34" charset="0"/>
              <a:buChar char="•"/>
            </a:pPr>
            <a:endParaRPr lang="en-US" dirty="0"/>
          </a:p>
        </p:txBody>
      </p:sp>
      <p:pic>
        <p:nvPicPr>
          <p:cNvPr id="4" name="Picture 3" descr="Tobaccoland.us: The Maryland Flag and Where to Buy the Crossland Banner">
            <a:extLst>
              <a:ext uri="{FF2B5EF4-FFF2-40B4-BE49-F238E27FC236}">
                <a16:creationId xmlns:a16="http://schemas.microsoft.com/office/drawing/2014/main" id="{D869CEA8-B777-45CF-BC63-A9F447EDDB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10881546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79258-2CD4-4BCB-BB80-C16DE5D4E7BA}"/>
              </a:ext>
            </a:extLst>
          </p:cNvPr>
          <p:cNvSpPr>
            <a:spLocks noGrp="1"/>
          </p:cNvSpPr>
          <p:nvPr>
            <p:ph type="title"/>
          </p:nvPr>
        </p:nvSpPr>
        <p:spPr>
          <a:xfrm>
            <a:off x="1097280" y="286603"/>
            <a:ext cx="10058400" cy="1190505"/>
          </a:xfrm>
        </p:spPr>
        <p:txBody>
          <a:bodyPr>
            <a:normAutofit/>
          </a:bodyPr>
          <a:lstStyle/>
          <a:p>
            <a:pPr algn="ctr"/>
            <a:r>
              <a:rPr lang="en-US" sz="4000" b="1" dirty="0">
                <a:solidFill>
                  <a:schemeClr val="accent2">
                    <a:lumMod val="60000"/>
                    <a:lumOff val="40000"/>
                  </a:schemeClr>
                </a:solidFill>
                <a:effectLst>
                  <a:outerShdw blurRad="38100" dist="38100" dir="2700000" algn="tl">
                    <a:srgbClr val="000000">
                      <a:alpha val="43137"/>
                    </a:srgbClr>
                  </a:outerShdw>
                </a:effectLst>
              </a:rPr>
              <a:t>How Does a Union Become </a:t>
            </a:r>
            <a:br>
              <a:rPr lang="en-US" sz="4000" b="1" dirty="0">
                <a:solidFill>
                  <a:schemeClr val="accent2">
                    <a:lumMod val="60000"/>
                    <a:lumOff val="40000"/>
                  </a:schemeClr>
                </a:solidFill>
                <a:effectLst>
                  <a:outerShdw blurRad="38100" dist="38100" dir="2700000" algn="tl">
                    <a:srgbClr val="000000">
                      <a:alpha val="43137"/>
                    </a:srgbClr>
                  </a:outerShdw>
                </a:effectLst>
              </a:rPr>
            </a:br>
            <a:r>
              <a:rPr lang="en-US" sz="4000" b="1" dirty="0">
                <a:solidFill>
                  <a:schemeClr val="accent2">
                    <a:lumMod val="60000"/>
                    <a:lumOff val="40000"/>
                  </a:schemeClr>
                </a:solidFill>
                <a:effectLst>
                  <a:outerShdw blurRad="38100" dist="38100" dir="2700000" algn="tl">
                    <a:srgbClr val="000000">
                      <a:alpha val="43137"/>
                    </a:srgbClr>
                  </a:outerShdw>
                </a:effectLst>
              </a:rPr>
              <a:t>the Employees’ Exclusive Representative?</a:t>
            </a:r>
          </a:p>
        </p:txBody>
      </p:sp>
      <p:sp>
        <p:nvSpPr>
          <p:cNvPr id="3" name="Content Placeholder 2">
            <a:extLst>
              <a:ext uri="{FF2B5EF4-FFF2-40B4-BE49-F238E27FC236}">
                <a16:creationId xmlns:a16="http://schemas.microsoft.com/office/drawing/2014/main" id="{A50B7439-3547-414A-BA42-9A198CCF5A9E}"/>
              </a:ext>
            </a:extLst>
          </p:cNvPr>
          <p:cNvSpPr>
            <a:spLocks noGrp="1"/>
          </p:cNvSpPr>
          <p:nvPr>
            <p:ph idx="1"/>
          </p:nvPr>
        </p:nvSpPr>
        <p:spPr>
          <a:xfrm>
            <a:off x="1104314" y="1845734"/>
            <a:ext cx="10058400" cy="4023360"/>
          </a:xfrm>
        </p:spPr>
        <p:txBody>
          <a:bodyPr>
            <a:normAutofit/>
          </a:bodyPr>
          <a:lstStyle/>
          <a:p>
            <a:pPr marL="201168" lvl="1" indent="0">
              <a:buNone/>
            </a:pPr>
            <a:r>
              <a:rPr lang="en-US" sz="2400" dirty="0"/>
              <a:t>Election may not be conducted in any bargaining unit in which</a:t>
            </a:r>
            <a:r>
              <a:rPr lang="en-US" sz="2000" dirty="0"/>
              <a:t>:</a:t>
            </a:r>
          </a:p>
          <a:p>
            <a:pPr lvl="2">
              <a:buFont typeface="Arial" panose="020B0604020202020204" pitchFamily="34" charset="0"/>
              <a:buChar char="•"/>
            </a:pPr>
            <a:r>
              <a:rPr lang="en-US" sz="2000" dirty="0"/>
              <a:t>An exclusive representative has been certified within the immediately preceding 24 months</a:t>
            </a:r>
          </a:p>
          <a:p>
            <a:pPr lvl="2">
              <a:buFont typeface="Arial" panose="020B0604020202020204" pitchFamily="34" charset="0"/>
              <a:buChar char="•"/>
            </a:pPr>
            <a:r>
              <a:rPr lang="en-US" sz="2000" dirty="0"/>
              <a:t>A valid election has been held within the immediately preceding 12 months in which an exclusive representative was certified</a:t>
            </a:r>
          </a:p>
          <a:p>
            <a:pPr marL="201168" lvl="1" indent="0">
              <a:buNone/>
            </a:pPr>
            <a:r>
              <a:rPr lang="en-US" sz="2400" dirty="0"/>
              <a:t>Contract Bar Rule</a:t>
            </a:r>
          </a:p>
          <a:p>
            <a:pPr lvl="2">
              <a:buFont typeface="Arial" panose="020B0604020202020204" pitchFamily="34" charset="0"/>
              <a:buChar char="•"/>
            </a:pPr>
            <a:r>
              <a:rPr lang="en-US" sz="2000" dirty="0"/>
              <a:t>If a collective bargaining agreement is in effect, a valid petition for an election must be submitted at least 90 days but no more than 120 days prior to the expiration of the agreement</a:t>
            </a:r>
          </a:p>
        </p:txBody>
      </p:sp>
      <p:pic>
        <p:nvPicPr>
          <p:cNvPr id="4" name="Picture 3" descr="Tobaccoland.us: The Maryland Flag and Where to Buy the Crossland Banner">
            <a:extLst>
              <a:ext uri="{FF2B5EF4-FFF2-40B4-BE49-F238E27FC236}">
                <a16:creationId xmlns:a16="http://schemas.microsoft.com/office/drawing/2014/main" id="{D869CEA8-B777-45CF-BC63-A9F447EDDB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7573690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79258-2CD4-4BCB-BB80-C16DE5D4E7BA}"/>
              </a:ext>
            </a:extLst>
          </p:cNvPr>
          <p:cNvSpPr>
            <a:spLocks noGrp="1"/>
          </p:cNvSpPr>
          <p:nvPr>
            <p:ph type="title"/>
          </p:nvPr>
        </p:nvSpPr>
        <p:spPr>
          <a:xfrm>
            <a:off x="1097280" y="286603"/>
            <a:ext cx="10058400" cy="1190505"/>
          </a:xfrm>
        </p:spPr>
        <p:txBody>
          <a:bodyPr>
            <a:normAutofit/>
          </a:bodyPr>
          <a:lstStyle/>
          <a:p>
            <a:pPr algn="ctr"/>
            <a:r>
              <a:rPr lang="en-US" sz="4000" b="1" dirty="0">
                <a:solidFill>
                  <a:schemeClr val="accent2">
                    <a:lumMod val="60000"/>
                    <a:lumOff val="40000"/>
                  </a:schemeClr>
                </a:solidFill>
                <a:effectLst>
                  <a:outerShdw blurRad="38100" dist="38100" dir="2700000" algn="tl">
                    <a:srgbClr val="000000">
                      <a:alpha val="43137"/>
                    </a:srgbClr>
                  </a:outerShdw>
                </a:effectLst>
              </a:rPr>
              <a:t>How Does a Union Become </a:t>
            </a:r>
            <a:br>
              <a:rPr lang="en-US" sz="4000" b="1" dirty="0">
                <a:solidFill>
                  <a:schemeClr val="accent2">
                    <a:lumMod val="60000"/>
                    <a:lumOff val="40000"/>
                  </a:schemeClr>
                </a:solidFill>
                <a:effectLst>
                  <a:outerShdw blurRad="38100" dist="38100" dir="2700000" algn="tl">
                    <a:srgbClr val="000000">
                      <a:alpha val="43137"/>
                    </a:srgbClr>
                  </a:outerShdw>
                </a:effectLst>
              </a:rPr>
            </a:br>
            <a:r>
              <a:rPr lang="en-US" sz="4000" b="1" dirty="0">
                <a:solidFill>
                  <a:schemeClr val="accent2">
                    <a:lumMod val="60000"/>
                    <a:lumOff val="40000"/>
                  </a:schemeClr>
                </a:solidFill>
                <a:effectLst>
                  <a:outerShdw blurRad="38100" dist="38100" dir="2700000" algn="tl">
                    <a:srgbClr val="000000">
                      <a:alpha val="43137"/>
                    </a:srgbClr>
                  </a:outerShdw>
                </a:effectLst>
              </a:rPr>
              <a:t>the Employees’ Exclusive Representative?</a:t>
            </a:r>
          </a:p>
        </p:txBody>
      </p:sp>
      <p:sp>
        <p:nvSpPr>
          <p:cNvPr id="3" name="Content Placeholder 2">
            <a:extLst>
              <a:ext uri="{FF2B5EF4-FFF2-40B4-BE49-F238E27FC236}">
                <a16:creationId xmlns:a16="http://schemas.microsoft.com/office/drawing/2014/main" id="{A50B7439-3547-414A-BA42-9A198CCF5A9E}"/>
              </a:ext>
            </a:extLst>
          </p:cNvPr>
          <p:cNvSpPr>
            <a:spLocks noGrp="1"/>
          </p:cNvSpPr>
          <p:nvPr>
            <p:ph idx="1"/>
          </p:nvPr>
        </p:nvSpPr>
        <p:spPr>
          <a:xfrm>
            <a:off x="1104314" y="1845734"/>
            <a:ext cx="10058400" cy="4023360"/>
          </a:xfrm>
        </p:spPr>
        <p:txBody>
          <a:bodyPr>
            <a:normAutofit/>
          </a:bodyPr>
          <a:lstStyle/>
          <a:p>
            <a:pPr>
              <a:spcAft>
                <a:spcPts val="1200"/>
              </a:spcAft>
            </a:pPr>
            <a:r>
              <a:rPr lang="en-US" b="1" u="sng" dirty="0">
                <a:solidFill>
                  <a:schemeClr val="tx1"/>
                </a:solidFill>
              </a:rPr>
              <a:t>Union/Exclusive Representative Recognition without an Election</a:t>
            </a:r>
          </a:p>
          <a:p>
            <a:pPr lvl="1">
              <a:spcAft>
                <a:spcPts val="1200"/>
              </a:spcAft>
              <a:buFont typeface="Arial" panose="020B0604020202020204" pitchFamily="34" charset="0"/>
              <a:buChar char="•"/>
            </a:pPr>
            <a:r>
              <a:rPr lang="en-US" sz="2000" dirty="0"/>
              <a:t>Collective bargaining representation/contracts in effect before September 1, 2022 are recognized and remain effective until they expire. Thereafter, current law applies, and recognition as exclusive representative must be sought via election or the method noted below. </a:t>
            </a:r>
          </a:p>
          <a:p>
            <a:pPr lvl="1">
              <a:spcAft>
                <a:spcPts val="600"/>
              </a:spcAft>
              <a:buFont typeface="Arial" panose="020B0604020202020204" pitchFamily="34" charset="0"/>
              <a:buChar char="•"/>
            </a:pPr>
            <a:r>
              <a:rPr lang="en-US" sz="2000" dirty="0"/>
              <a:t>A Union may be certified as the exclusive representative without an election if:  </a:t>
            </a:r>
          </a:p>
          <a:p>
            <a:pPr lvl="3">
              <a:spcBef>
                <a:spcPts val="0"/>
              </a:spcBef>
              <a:spcAft>
                <a:spcPts val="600"/>
              </a:spcAft>
              <a:buFont typeface="Arial" panose="020B0604020202020204" pitchFamily="34" charset="0"/>
              <a:buChar char="•"/>
            </a:pPr>
            <a:r>
              <a:rPr lang="en-US" sz="1800" dirty="0"/>
              <a:t>Only ONE union seeks to be the exclusive representative (no intervenors), </a:t>
            </a:r>
            <a:r>
              <a:rPr lang="en-US" sz="1800" i="1" dirty="0"/>
              <a:t>and</a:t>
            </a:r>
            <a:endParaRPr lang="en-US" sz="1800" dirty="0"/>
          </a:p>
          <a:p>
            <a:pPr lvl="3">
              <a:spcBef>
                <a:spcPts val="0"/>
              </a:spcBef>
              <a:spcAft>
                <a:spcPts val="600"/>
              </a:spcAft>
              <a:buFont typeface="Arial" panose="020B0604020202020204" pitchFamily="34" charset="0"/>
              <a:buChar char="•"/>
            </a:pPr>
            <a:r>
              <a:rPr lang="en-US" sz="1800" dirty="0"/>
              <a:t>There is no existing exclusive representative, </a:t>
            </a:r>
            <a:r>
              <a:rPr lang="en-US" sz="1800" i="1" dirty="0"/>
              <a:t>and </a:t>
            </a:r>
          </a:p>
          <a:p>
            <a:pPr lvl="3">
              <a:spcBef>
                <a:spcPts val="0"/>
              </a:spcBef>
              <a:spcAft>
                <a:spcPts val="600"/>
              </a:spcAft>
              <a:buFont typeface="Arial" panose="020B0604020202020204" pitchFamily="34" charset="0"/>
              <a:buChar char="•"/>
            </a:pPr>
            <a:r>
              <a:rPr lang="en-US" sz="1800" dirty="0"/>
              <a:t>Union providing the showing of interest has not requested an election, </a:t>
            </a:r>
            <a:r>
              <a:rPr lang="en-US" sz="1800" i="1" dirty="0"/>
              <a:t>and</a:t>
            </a:r>
            <a:r>
              <a:rPr lang="en-US" sz="1800" dirty="0"/>
              <a:t> </a:t>
            </a:r>
          </a:p>
          <a:p>
            <a:pPr lvl="3">
              <a:spcBef>
                <a:spcPts val="0"/>
              </a:spcBef>
              <a:spcAft>
                <a:spcPts val="600"/>
              </a:spcAft>
              <a:buFont typeface="Arial" panose="020B0604020202020204" pitchFamily="34" charset="0"/>
              <a:buChar char="•"/>
            </a:pPr>
            <a:r>
              <a:rPr lang="en-US" sz="1800" dirty="0" err="1"/>
              <a:t>SHELRB</a:t>
            </a:r>
            <a:r>
              <a:rPr lang="en-US" sz="1800" dirty="0"/>
              <a:t> determines that the showing of interest establishes that more than 50% of the bargaining unit employees desire the Union to be their exclusive representative</a:t>
            </a:r>
          </a:p>
          <a:p>
            <a:pPr lvl="1">
              <a:buFont typeface="Arial" panose="020B0604020202020204" pitchFamily="34" charset="0"/>
              <a:buChar char="•"/>
            </a:pPr>
            <a:endParaRPr lang="en-US" dirty="0"/>
          </a:p>
        </p:txBody>
      </p:sp>
      <p:pic>
        <p:nvPicPr>
          <p:cNvPr id="4" name="Picture 3" descr="Tobaccoland.us: The Maryland Flag and Where to Buy the Crossland Banner">
            <a:extLst>
              <a:ext uri="{FF2B5EF4-FFF2-40B4-BE49-F238E27FC236}">
                <a16:creationId xmlns:a16="http://schemas.microsoft.com/office/drawing/2014/main" id="{D869CEA8-B777-45CF-BC63-A9F447EDDB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13958427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7618" y="521995"/>
            <a:ext cx="10058400" cy="1111374"/>
          </a:xfrm>
        </p:spPr>
        <p:txBody>
          <a:bodyPr>
            <a:normAutofit/>
          </a:bodyPr>
          <a:lstStyle/>
          <a:p>
            <a:pPr algn="ctr"/>
            <a:r>
              <a:rPr lang="en-US" sz="4000" b="1" dirty="0">
                <a:solidFill>
                  <a:schemeClr val="accent2">
                    <a:lumMod val="60000"/>
                    <a:lumOff val="40000"/>
                  </a:schemeClr>
                </a:solidFill>
                <a:effectLst>
                  <a:outerShdw blurRad="38100" dist="38100" dir="2700000" algn="tl">
                    <a:srgbClr val="000000">
                      <a:alpha val="43137"/>
                    </a:srgbClr>
                  </a:outerShdw>
                </a:effectLst>
              </a:rPr>
              <a:t>WHAT Does Collective Bargaining Include?</a:t>
            </a:r>
          </a:p>
        </p:txBody>
      </p:sp>
      <p:sp>
        <p:nvSpPr>
          <p:cNvPr id="3" name="Content Placeholder 2"/>
          <p:cNvSpPr>
            <a:spLocks noGrp="1"/>
          </p:cNvSpPr>
          <p:nvPr>
            <p:ph idx="1"/>
          </p:nvPr>
        </p:nvSpPr>
        <p:spPr>
          <a:xfrm>
            <a:off x="1237957" y="1845734"/>
            <a:ext cx="9917723" cy="4115452"/>
          </a:xfrm>
        </p:spPr>
        <p:txBody>
          <a:bodyPr vert="horz" lIns="91440" tIns="45720" rIns="91440" bIns="45720" rtlCol="0" anchor="t">
            <a:normAutofit fontScale="77500" lnSpcReduction="20000"/>
          </a:bodyPr>
          <a:lstStyle/>
          <a:p>
            <a:r>
              <a:rPr lang="en-US" sz="2600" dirty="0"/>
              <a:t>Collective bargaining covers matters relating to:</a:t>
            </a:r>
          </a:p>
          <a:p>
            <a:pPr lvl="1"/>
            <a:r>
              <a:rPr lang="en-US" sz="2100" dirty="0"/>
              <a:t>Wages, hours, and other terms &amp; conditions of employment</a:t>
            </a:r>
          </a:p>
          <a:p>
            <a:pPr lvl="1"/>
            <a:r>
              <a:rPr lang="en-US" sz="2100" dirty="0"/>
              <a:t>Procedures for the employee organization (union) to receive membership dues through payroll deduction</a:t>
            </a:r>
          </a:p>
          <a:p>
            <a:r>
              <a:rPr lang="en-US" sz="2600" dirty="0"/>
              <a:t>Parties are required to:</a:t>
            </a:r>
          </a:p>
          <a:p>
            <a:pPr lvl="1"/>
            <a:r>
              <a:rPr lang="en-US" sz="2100" dirty="0"/>
              <a:t>Meet at reasonable times</a:t>
            </a:r>
          </a:p>
          <a:p>
            <a:pPr lvl="1"/>
            <a:r>
              <a:rPr lang="en-US" sz="2100" dirty="0"/>
              <a:t>Make every reasonable effort to conclude negotiations with a final written agreement in a timely manner before the College budget submission date</a:t>
            </a:r>
          </a:p>
          <a:p>
            <a:r>
              <a:rPr lang="en-US" sz="2600" dirty="0"/>
              <a:t>Agreements may:</a:t>
            </a:r>
          </a:p>
          <a:p>
            <a:pPr lvl="1"/>
            <a:r>
              <a:rPr lang="en-US" sz="2100" dirty="0"/>
              <a:t>Include a section about the arbitration of grievances arising under the agreement</a:t>
            </a:r>
          </a:p>
          <a:p>
            <a:r>
              <a:rPr lang="en-US" sz="2600" dirty="0"/>
              <a:t>Agreements may </a:t>
            </a:r>
            <a:r>
              <a:rPr lang="en-US" sz="2600" u="sng" dirty="0"/>
              <a:t>NOT</a:t>
            </a:r>
            <a:r>
              <a:rPr lang="en-US" sz="2600" dirty="0"/>
              <a:t>:</a:t>
            </a:r>
          </a:p>
          <a:p>
            <a:pPr lvl="1"/>
            <a:r>
              <a:rPr lang="en-US" sz="2100" dirty="0"/>
              <a:t>Include information relating to the employers’/teachers’ retirement or pension systems otherwise covered by another area of the Maryland Code but parties may discuss such matters </a:t>
            </a:r>
          </a:p>
          <a:p>
            <a:r>
              <a:rPr lang="en-US" sz="2500" dirty="0"/>
              <a:t>Agreement terms supersede any conflicting regulations or administrative policies of College</a:t>
            </a:r>
          </a:p>
          <a:p>
            <a:pPr marL="457200" lvl="1" indent="0">
              <a:buNone/>
            </a:pPr>
            <a:endParaRPr lang="en-US" dirty="0"/>
          </a:p>
        </p:txBody>
      </p:sp>
      <p:pic>
        <p:nvPicPr>
          <p:cNvPr id="4" name="Picture 3" descr="Tobaccoland.us: The Maryland Flag and Where to Buy the Crossland Banner">
            <a:extLst>
              <a:ext uri="{FF2B5EF4-FFF2-40B4-BE49-F238E27FC236}">
                <a16:creationId xmlns:a16="http://schemas.microsoft.com/office/drawing/2014/main" id="{5BA4972B-63B7-4F94-A91F-E5E3CCBF601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10432294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111374"/>
          </a:xfrm>
        </p:spPr>
        <p:txBody>
          <a:bodyPr>
            <a:normAutofit/>
          </a:bodyPr>
          <a:lstStyle/>
          <a:p>
            <a:pPr algn="ctr"/>
            <a:r>
              <a:rPr lang="en-US" sz="4000" b="1" dirty="0">
                <a:solidFill>
                  <a:schemeClr val="accent2">
                    <a:lumMod val="60000"/>
                    <a:lumOff val="40000"/>
                  </a:schemeClr>
                </a:solidFill>
                <a:effectLst>
                  <a:outerShdw blurRad="38100" dist="38100" dir="2700000" algn="tl">
                    <a:srgbClr val="000000">
                      <a:alpha val="43137"/>
                    </a:srgbClr>
                  </a:outerShdw>
                </a:effectLst>
              </a:rPr>
              <a:t>WHAT Does Collective Bargaining Include?</a:t>
            </a:r>
          </a:p>
        </p:txBody>
      </p:sp>
      <p:sp>
        <p:nvSpPr>
          <p:cNvPr id="3" name="Content Placeholder 2"/>
          <p:cNvSpPr>
            <a:spLocks noGrp="1"/>
          </p:cNvSpPr>
          <p:nvPr>
            <p:ph idx="1"/>
          </p:nvPr>
        </p:nvSpPr>
        <p:spPr>
          <a:xfrm>
            <a:off x="1237957" y="1845734"/>
            <a:ext cx="9917723" cy="4115452"/>
          </a:xfrm>
        </p:spPr>
        <p:txBody>
          <a:bodyPr vert="horz" lIns="91440" tIns="45720" rIns="91440" bIns="45720" rtlCol="0" anchor="t">
            <a:normAutofit/>
          </a:bodyPr>
          <a:lstStyle/>
          <a:p>
            <a:pPr lvl="1">
              <a:spcAft>
                <a:spcPts val="1200"/>
              </a:spcAft>
              <a:buFont typeface="Arial" panose="020B0604020202020204" pitchFamily="34" charset="0"/>
              <a:buChar char="•"/>
            </a:pPr>
            <a:r>
              <a:rPr lang="en-US" sz="2600" dirty="0"/>
              <a:t>College shall timely submit request for funds necessary to implement Agreement’s terms for consideration in County budget process (separate process for Baltimore City Community College)</a:t>
            </a:r>
          </a:p>
          <a:p>
            <a:pPr lvl="1">
              <a:buFont typeface="Arial" panose="020B0604020202020204" pitchFamily="34" charset="0"/>
              <a:buChar char="•"/>
            </a:pPr>
            <a:r>
              <a:rPr lang="en-US" sz="2600" dirty="0"/>
              <a:t>If County governing body reduces, modifies, or rejects request for funds to implement Agreement, either party may reopen agreement no later than 20 days after final budget action</a:t>
            </a:r>
          </a:p>
          <a:p>
            <a:pPr marL="925830" lvl="2" indent="-285750">
              <a:buFont typeface="Arial" panose="020B0604020202020204" pitchFamily="34" charset="0"/>
              <a:buChar char="•"/>
            </a:pPr>
            <a:endParaRPr lang="en-US" dirty="0"/>
          </a:p>
        </p:txBody>
      </p:sp>
      <p:pic>
        <p:nvPicPr>
          <p:cNvPr id="4" name="Picture 3" descr="Tobaccoland.us: The Maryland Flag and Where to Buy the Crossland Banner">
            <a:extLst>
              <a:ext uri="{FF2B5EF4-FFF2-40B4-BE49-F238E27FC236}">
                <a16:creationId xmlns:a16="http://schemas.microsoft.com/office/drawing/2014/main" id="{5BA4972B-63B7-4F94-A91F-E5E3CCBF601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1969740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7861" y="565332"/>
            <a:ext cx="10058400" cy="926735"/>
          </a:xfrm>
        </p:spPr>
        <p:txBody>
          <a:bodyPr>
            <a:normAutofit/>
          </a:bodyPr>
          <a:lstStyle/>
          <a:p>
            <a:pPr algn="ctr"/>
            <a:r>
              <a:rPr lang="en-US" sz="4000" b="1" dirty="0">
                <a:solidFill>
                  <a:srgbClr val="FF0066"/>
                </a:solidFill>
                <a:effectLst>
                  <a:outerShdw blurRad="38100" dist="38100" dir="2700000" algn="tl">
                    <a:srgbClr val="000000">
                      <a:alpha val="43137"/>
                    </a:srgbClr>
                  </a:outerShdw>
                </a:effectLst>
              </a:rPr>
              <a:t>Collective Bargaining IMPASSE Procedures</a:t>
            </a:r>
            <a:endParaRPr lang="en-US" sz="4000" dirty="0"/>
          </a:p>
        </p:txBody>
      </p:sp>
      <p:sp>
        <p:nvSpPr>
          <p:cNvPr id="3" name="Content Placeholder 2"/>
          <p:cNvSpPr>
            <a:spLocks noGrp="1"/>
          </p:cNvSpPr>
          <p:nvPr>
            <p:ph idx="1"/>
          </p:nvPr>
        </p:nvSpPr>
        <p:spPr>
          <a:xfrm>
            <a:off x="1431388" y="2012788"/>
            <a:ext cx="9891346" cy="3816512"/>
          </a:xfrm>
        </p:spPr>
        <p:txBody>
          <a:bodyPr vert="horz" lIns="91440" tIns="45720" rIns="91440" bIns="45720" rtlCol="0" anchor="t">
            <a:normAutofit/>
          </a:bodyPr>
          <a:lstStyle/>
          <a:p>
            <a:pPr marL="457200" indent="-457200">
              <a:buFont typeface="+mj-lt"/>
              <a:buAutoNum type="arabicPeriod"/>
            </a:pPr>
            <a:r>
              <a:rPr lang="en" dirty="0">
                <a:ea typeface="+mn-lt"/>
                <a:cs typeface="+mn-lt"/>
              </a:rPr>
              <a:t>If a party determines that an impasse in negotiations exists, the parties may mutually request the SHERLB’s services in mediation or engage another mutually agreeable mediator </a:t>
            </a:r>
          </a:p>
          <a:p>
            <a:pPr marL="457200" indent="-457200">
              <a:buFont typeface="+mj-lt"/>
              <a:buAutoNum type="arabicPeriod"/>
            </a:pPr>
            <a:r>
              <a:rPr lang="en-US" dirty="0">
                <a:cs typeface="Calibri" panose="020F0502020204030204"/>
              </a:rPr>
              <a:t>If</a:t>
            </a:r>
            <a:r>
              <a:rPr lang="en" dirty="0">
                <a:cs typeface="Calibri" panose="020F0502020204030204"/>
              </a:rPr>
              <a:t> parties do not agree to mediate or if mediation is unsuccessful, either party may petition SHELRB to initiate Fact-Finding or SHELRB may initiate on its own, including the appointment of a neutral fact-finder who shall issue a report with findings of fact and recommendations</a:t>
            </a:r>
          </a:p>
          <a:p>
            <a:pPr marL="1115568" lvl="3" indent="-457200">
              <a:buFont typeface="Arial" panose="020B0604020202020204" pitchFamily="34" charset="0"/>
              <a:buChar char="•"/>
            </a:pPr>
            <a:r>
              <a:rPr lang="en" sz="1800" dirty="0">
                <a:cs typeface="Calibri" panose="020F0502020204030204"/>
              </a:rPr>
              <a:t>Cost of Fact-Finding shared equally by parties</a:t>
            </a:r>
          </a:p>
          <a:p>
            <a:pPr marL="457200" indent="-457200">
              <a:buFont typeface="+mj-lt"/>
              <a:buAutoNum type="arabicPeriod"/>
            </a:pPr>
            <a:r>
              <a:rPr lang="en" dirty="0">
                <a:cs typeface="Calibri" panose="020F0502020204030204"/>
              </a:rPr>
              <a:t>If Fact-Finding does not resolve the impasse, the Board shall issue a decision determining the unresolved </a:t>
            </a:r>
            <a:r>
              <a:rPr lang="en" u="sng" dirty="0">
                <a:cs typeface="Calibri" panose="020F0502020204030204"/>
              </a:rPr>
              <a:t>non-economic</a:t>
            </a:r>
            <a:r>
              <a:rPr lang="en" dirty="0">
                <a:cs typeface="Calibri" panose="020F0502020204030204"/>
              </a:rPr>
              <a:t> issues by adopting </a:t>
            </a:r>
            <a:r>
              <a:rPr lang="en" dirty="0">
                <a:ea typeface="+mn-lt"/>
                <a:cs typeface="+mn-lt"/>
              </a:rPr>
              <a:t>the College’s or Union’s final proposal or the Fact-Finder’s proposed resolution</a:t>
            </a:r>
            <a:endParaRPr lang="en" dirty="0">
              <a:cs typeface="Calibri" panose="020F0502020204030204"/>
            </a:endParaRPr>
          </a:p>
        </p:txBody>
      </p:sp>
      <p:pic>
        <p:nvPicPr>
          <p:cNvPr id="4" name="Picture 3" descr="Tobaccoland.us: The Maryland Flag and Where to Buy the Crossland Banner">
            <a:extLst>
              <a:ext uri="{FF2B5EF4-FFF2-40B4-BE49-F238E27FC236}">
                <a16:creationId xmlns:a16="http://schemas.microsoft.com/office/drawing/2014/main" id="{44F46D2F-734F-429D-850A-D6B23C6FF01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423805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F815D-A6AA-47F8-B4E8-474486520167}"/>
              </a:ext>
            </a:extLst>
          </p:cNvPr>
          <p:cNvSpPr>
            <a:spLocks noGrp="1"/>
          </p:cNvSpPr>
          <p:nvPr>
            <p:ph type="title"/>
          </p:nvPr>
        </p:nvSpPr>
        <p:spPr>
          <a:xfrm>
            <a:off x="1413803" y="428625"/>
            <a:ext cx="10058400" cy="1102582"/>
          </a:xfrm>
        </p:spPr>
        <p:txBody>
          <a:bodyPr>
            <a:normAutofit/>
          </a:bodyPr>
          <a:lstStyle/>
          <a:p>
            <a:pPr algn="ctr"/>
            <a:r>
              <a:rPr lang="en-US" sz="4000" b="1" dirty="0">
                <a:solidFill>
                  <a:schemeClr val="accent2"/>
                </a:solidFill>
                <a:effectLst>
                  <a:outerShdw blurRad="38100" dist="38100" dir="2700000" algn="tl">
                    <a:srgbClr val="000000">
                      <a:alpha val="43137"/>
                    </a:srgbClr>
                  </a:outerShdw>
                </a:effectLst>
              </a:rPr>
              <a:t>Required Production of Employee Information</a:t>
            </a:r>
          </a:p>
        </p:txBody>
      </p:sp>
      <p:sp>
        <p:nvSpPr>
          <p:cNvPr id="3" name="Content Placeholder 2">
            <a:extLst>
              <a:ext uri="{FF2B5EF4-FFF2-40B4-BE49-F238E27FC236}">
                <a16:creationId xmlns:a16="http://schemas.microsoft.com/office/drawing/2014/main" id="{F85E0162-E6FD-4E66-B367-62E4EA0BB1B5}"/>
              </a:ext>
            </a:extLst>
          </p:cNvPr>
          <p:cNvSpPr>
            <a:spLocks noGrp="1"/>
          </p:cNvSpPr>
          <p:nvPr>
            <p:ph idx="1"/>
          </p:nvPr>
        </p:nvSpPr>
        <p:spPr/>
        <p:txBody>
          <a:bodyPr>
            <a:normAutofit/>
          </a:bodyPr>
          <a:lstStyle/>
          <a:p>
            <a:pPr lvl="1">
              <a:spcAft>
                <a:spcPts val="1200"/>
              </a:spcAft>
              <a:buFont typeface="Arial" panose="020B0604020202020204" pitchFamily="34" charset="0"/>
              <a:buChar char="•"/>
            </a:pPr>
            <a:r>
              <a:rPr lang="en-US" sz="2000" dirty="0"/>
              <a:t>Within 10 days after new employee’s hire date, College must provide bargaining unit’s exclusive Union representative information pertaining to new employee in electronic and searchable format (same employee information as required during election petition process)</a:t>
            </a:r>
          </a:p>
          <a:p>
            <a:pPr lvl="1">
              <a:spcAft>
                <a:spcPts val="1200"/>
              </a:spcAft>
              <a:buFont typeface="Arial" panose="020B0604020202020204" pitchFamily="34" charset="0"/>
              <a:buChar char="•"/>
            </a:pPr>
            <a:r>
              <a:rPr lang="en-US" sz="2000" dirty="0"/>
              <a:t>Union to keep information confidential</a:t>
            </a:r>
          </a:p>
          <a:p>
            <a:pPr lvl="1">
              <a:spcAft>
                <a:spcPts val="1200"/>
              </a:spcAft>
              <a:buFont typeface="Arial" panose="020B0604020202020204" pitchFamily="34" charset="0"/>
              <a:buChar char="•"/>
            </a:pPr>
            <a:r>
              <a:rPr lang="en-US" sz="2000" dirty="0"/>
              <a:t>Union may use information to solicit membership in Union</a:t>
            </a:r>
          </a:p>
          <a:p>
            <a:pPr lvl="1">
              <a:spcAft>
                <a:spcPts val="1200"/>
              </a:spcAft>
              <a:buFont typeface="Arial" panose="020B0604020202020204" pitchFamily="34" charset="0"/>
              <a:buChar char="•"/>
            </a:pPr>
            <a:r>
              <a:rPr lang="en-US" sz="2000" dirty="0"/>
              <a:t>Employees may request in writing that College instruct Union not to communicate further with employee unless required by law or employee subsequently revokes request</a:t>
            </a:r>
          </a:p>
          <a:p>
            <a:pPr lvl="1">
              <a:spcAft>
                <a:spcPts val="1200"/>
              </a:spcAft>
              <a:buFont typeface="Arial" panose="020B0604020202020204" pitchFamily="34" charset="0"/>
              <a:buChar char="•"/>
            </a:pPr>
            <a:r>
              <a:rPr lang="en-US" sz="2000" dirty="0"/>
              <a:t>College must provide Union with information on all bargaining unit employees every 90 days’ Union and College may negotiate a shorter period for College to produce employee information</a:t>
            </a:r>
          </a:p>
        </p:txBody>
      </p:sp>
      <p:pic>
        <p:nvPicPr>
          <p:cNvPr id="4" name="Picture 3" descr="Tobaccoland.us: The Maryland Flag and Where to Buy the Crossland Banner">
            <a:extLst>
              <a:ext uri="{FF2B5EF4-FFF2-40B4-BE49-F238E27FC236}">
                <a16:creationId xmlns:a16="http://schemas.microsoft.com/office/drawing/2014/main" id="{B2CB30FB-85CD-479D-A65F-9143D609F1F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9101688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F815D-A6AA-47F8-B4E8-474486520167}"/>
              </a:ext>
            </a:extLst>
          </p:cNvPr>
          <p:cNvSpPr>
            <a:spLocks noGrp="1"/>
          </p:cNvSpPr>
          <p:nvPr>
            <p:ph type="title"/>
          </p:nvPr>
        </p:nvSpPr>
        <p:spPr>
          <a:xfrm>
            <a:off x="1097280" y="286604"/>
            <a:ext cx="10058400" cy="1102582"/>
          </a:xfrm>
        </p:spPr>
        <p:txBody>
          <a:bodyPr>
            <a:normAutofit/>
          </a:bodyPr>
          <a:lstStyle/>
          <a:p>
            <a:pPr algn="ctr"/>
            <a:r>
              <a:rPr lang="en-US" sz="4000" b="1" dirty="0">
                <a:solidFill>
                  <a:schemeClr val="accent2"/>
                </a:solidFill>
                <a:effectLst>
                  <a:outerShdw blurRad="38100" dist="38100" dir="2700000" algn="tl">
                    <a:srgbClr val="000000">
                      <a:alpha val="43137"/>
                    </a:srgbClr>
                  </a:outerShdw>
                </a:effectLst>
              </a:rPr>
              <a:t>New Employee Processing</a:t>
            </a:r>
          </a:p>
        </p:txBody>
      </p:sp>
      <p:sp>
        <p:nvSpPr>
          <p:cNvPr id="3" name="Content Placeholder 2">
            <a:extLst>
              <a:ext uri="{FF2B5EF4-FFF2-40B4-BE49-F238E27FC236}">
                <a16:creationId xmlns:a16="http://schemas.microsoft.com/office/drawing/2014/main" id="{F85E0162-E6FD-4E66-B367-62E4EA0BB1B5}"/>
              </a:ext>
            </a:extLst>
          </p:cNvPr>
          <p:cNvSpPr>
            <a:spLocks noGrp="1"/>
          </p:cNvSpPr>
          <p:nvPr>
            <p:ph idx="1"/>
          </p:nvPr>
        </p:nvSpPr>
        <p:spPr/>
        <p:txBody>
          <a:bodyPr>
            <a:normAutofit fontScale="92500" lnSpcReduction="10000"/>
          </a:bodyPr>
          <a:lstStyle/>
          <a:p>
            <a:pPr lvl="1">
              <a:spcAft>
                <a:spcPts val="1200"/>
              </a:spcAft>
              <a:buFont typeface="Arial" panose="020B0604020202020204" pitchFamily="34" charset="0"/>
              <a:buChar char="•"/>
            </a:pPr>
            <a:r>
              <a:rPr lang="en-US" sz="2000" dirty="0"/>
              <a:t>“New Employee Processing” includes in-person, online or other means by which College informs new employees about their employment status, rights, benefits, duties, responsibilities, and other employment-related matters</a:t>
            </a:r>
          </a:p>
          <a:p>
            <a:pPr lvl="1">
              <a:spcAft>
                <a:spcPts val="1200"/>
              </a:spcAft>
              <a:buFont typeface="Arial" panose="020B0604020202020204" pitchFamily="34" charset="0"/>
              <a:buChar char="•"/>
            </a:pPr>
            <a:r>
              <a:rPr lang="en-US" sz="2000" dirty="0"/>
              <a:t>College must provide exclusive Union representative access to new employee processing and at least 10 days’ advance notice of processing. Shorter notice permitted if urgent need for new employee processing that was unforeseeable.</a:t>
            </a:r>
          </a:p>
          <a:p>
            <a:pPr lvl="1">
              <a:spcAft>
                <a:spcPts val="1200"/>
              </a:spcAft>
              <a:buFont typeface="Arial" panose="020B0604020202020204" pitchFamily="34" charset="0"/>
              <a:buChar char="•"/>
            </a:pPr>
            <a:r>
              <a:rPr lang="en-US" sz="2000" dirty="0"/>
              <a:t>College and Union are to negotiate structure, time and manner of Union’s access</a:t>
            </a:r>
          </a:p>
          <a:p>
            <a:pPr lvl="1">
              <a:spcAft>
                <a:spcPts val="1200"/>
              </a:spcAft>
              <a:buFont typeface="Arial" panose="020B0604020202020204" pitchFamily="34" charset="0"/>
              <a:buChar char="•"/>
            </a:pPr>
            <a:r>
              <a:rPr lang="en-US" sz="2000" dirty="0"/>
              <a:t>Either party may request </a:t>
            </a:r>
            <a:r>
              <a:rPr lang="en-US" sz="2000" dirty="0" err="1"/>
              <a:t>SHELRB</a:t>
            </a:r>
            <a:r>
              <a:rPr lang="en-US" sz="2000" dirty="0"/>
              <a:t> to declare an impasse if there is an unresolved dispute in new employee processing negotiations</a:t>
            </a:r>
          </a:p>
          <a:p>
            <a:pPr lvl="1">
              <a:buFont typeface="Arial" panose="020B0604020202020204" pitchFamily="34" charset="0"/>
              <a:buChar char="•"/>
            </a:pPr>
            <a:r>
              <a:rPr lang="en-US" sz="2000" dirty="0" err="1"/>
              <a:t>SHELRB</a:t>
            </a:r>
            <a:r>
              <a:rPr lang="en-US" sz="2000" dirty="0"/>
              <a:t> or Mediator to resolve new employee processing dispute, by considering such  factors as: Union’s ability to communicate with employees, legal obligations of Union to employees, interest and welfare of employees and financial condition of College, structure, time and access of exclusive representatives at comparable public employers, any other relevant factors</a:t>
            </a:r>
          </a:p>
        </p:txBody>
      </p:sp>
      <p:pic>
        <p:nvPicPr>
          <p:cNvPr id="4" name="Picture 3" descr="Tobaccoland.us: The Maryland Flag and Where to Buy the Crossland Banner">
            <a:extLst>
              <a:ext uri="{FF2B5EF4-FFF2-40B4-BE49-F238E27FC236}">
                <a16:creationId xmlns:a16="http://schemas.microsoft.com/office/drawing/2014/main" id="{B2CB30FB-85CD-479D-A65F-9143D609F1F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19995745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99558"/>
            <a:ext cx="10058400" cy="1450757"/>
          </a:xfrm>
        </p:spPr>
        <p:txBody>
          <a:bodyPr>
            <a:normAutofit/>
          </a:bodyPr>
          <a:lstStyle/>
          <a:p>
            <a:pPr algn="ctr"/>
            <a:r>
              <a:rPr lang="en-US" sz="4400" b="1" dirty="0">
                <a:solidFill>
                  <a:srgbClr val="FF0066"/>
                </a:solidFill>
                <a:effectLst>
                  <a:outerShdw blurRad="38100" dist="38100" dir="2700000" algn="tl">
                    <a:srgbClr val="000000">
                      <a:alpha val="43137"/>
                    </a:srgbClr>
                  </a:outerShdw>
                </a:effectLst>
              </a:rPr>
              <a:t>What If There Is A Problem? </a:t>
            </a:r>
          </a:p>
        </p:txBody>
      </p:sp>
      <p:sp>
        <p:nvSpPr>
          <p:cNvPr id="3" name="Content Placeholder 2"/>
          <p:cNvSpPr>
            <a:spLocks noGrp="1"/>
          </p:cNvSpPr>
          <p:nvPr>
            <p:ph idx="1"/>
          </p:nvPr>
        </p:nvSpPr>
        <p:spPr>
          <a:xfrm>
            <a:off x="2292674" y="1979355"/>
            <a:ext cx="10515600" cy="4779087"/>
          </a:xfrm>
        </p:spPr>
        <p:txBody>
          <a:bodyPr/>
          <a:lstStyle/>
          <a:p>
            <a:r>
              <a:rPr lang="en-US" sz="2400" u="sng" dirty="0"/>
              <a:t>Cases/Claims/Complaints that may be filed before </a:t>
            </a:r>
            <a:r>
              <a:rPr lang="en-US" sz="2400" u="sng" dirty="0" err="1"/>
              <a:t>SHELRB</a:t>
            </a:r>
            <a:endParaRPr lang="en-US" sz="2400" u="sng" dirty="0"/>
          </a:p>
          <a:p>
            <a:pPr lvl="3">
              <a:buFont typeface="Wingdings" panose="05000000000000000000" pitchFamily="2" charset="2"/>
              <a:buChar char="ü"/>
            </a:pPr>
            <a:r>
              <a:rPr lang="en-US" sz="2000" dirty="0"/>
              <a:t>Unit Clarification – Appropriate Bargaining Unit</a:t>
            </a:r>
          </a:p>
          <a:p>
            <a:pPr lvl="3">
              <a:buFont typeface="Wingdings" panose="05000000000000000000" pitchFamily="2" charset="2"/>
              <a:buChar char="ü"/>
            </a:pPr>
            <a:r>
              <a:rPr lang="en-US" sz="2000" dirty="0"/>
              <a:t>Exclusion of employee from bargaining unit</a:t>
            </a:r>
          </a:p>
          <a:p>
            <a:pPr lvl="3">
              <a:buFont typeface="Wingdings" panose="05000000000000000000" pitchFamily="2" charset="2"/>
              <a:buChar char="ü"/>
            </a:pPr>
            <a:r>
              <a:rPr lang="en-US" sz="2000" dirty="0"/>
              <a:t>Impasse in collective bargaining negotiations and new employee processing</a:t>
            </a:r>
          </a:p>
          <a:p>
            <a:pPr lvl="3">
              <a:buFont typeface="Arial" panose="020B0604020202020204" pitchFamily="34" charset="0"/>
              <a:buChar char="•"/>
            </a:pPr>
            <a:r>
              <a:rPr lang="en-US" sz="2000" dirty="0"/>
              <a:t>Unfair Labor Practice</a:t>
            </a:r>
          </a:p>
          <a:p>
            <a:pPr lvl="3">
              <a:buFont typeface="Arial" panose="020B0604020202020204" pitchFamily="34" charset="0"/>
              <a:buChar char="•"/>
            </a:pPr>
            <a:r>
              <a:rPr lang="en-US" sz="2000" dirty="0"/>
              <a:t>Decertification Petition</a:t>
            </a:r>
          </a:p>
          <a:p>
            <a:pPr lvl="3">
              <a:buFont typeface="Arial" panose="020B0604020202020204" pitchFamily="34" charset="0"/>
              <a:buChar char="•"/>
            </a:pPr>
            <a:r>
              <a:rPr lang="en-US" sz="2000" dirty="0"/>
              <a:t>Decertification/Certification Petition</a:t>
            </a:r>
          </a:p>
        </p:txBody>
      </p:sp>
      <p:pic>
        <p:nvPicPr>
          <p:cNvPr id="4" name="Picture 3" descr="Tobaccoland.us: The Maryland Flag and Where to Buy the Crossland Banner">
            <a:extLst>
              <a:ext uri="{FF2B5EF4-FFF2-40B4-BE49-F238E27FC236}">
                <a16:creationId xmlns:a16="http://schemas.microsoft.com/office/drawing/2014/main" id="{A48927CF-FEFE-4C52-BA40-F3D5AF681B5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1465686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A8890-8F03-4D15-BEE4-E8CE303B92BA}"/>
              </a:ext>
            </a:extLst>
          </p:cNvPr>
          <p:cNvSpPr>
            <a:spLocks noGrp="1"/>
          </p:cNvSpPr>
          <p:nvPr>
            <p:ph type="title"/>
          </p:nvPr>
        </p:nvSpPr>
        <p:spPr>
          <a:xfrm>
            <a:off x="1431388" y="326400"/>
            <a:ext cx="10058400" cy="997074"/>
          </a:xfrm>
        </p:spPr>
        <p:txBody>
          <a:bodyPr>
            <a:normAutofit/>
          </a:bodyPr>
          <a:lstStyle/>
          <a:p>
            <a:pPr algn="ctr"/>
            <a:r>
              <a:rPr lang="en-US" sz="4000" b="1" dirty="0">
                <a:solidFill>
                  <a:srgbClr val="FF0000"/>
                </a:solidFill>
                <a:effectLst>
                  <a:outerShdw blurRad="38100" dist="38100" dir="2700000" algn="tl">
                    <a:srgbClr val="000000">
                      <a:alpha val="43137"/>
                    </a:srgbClr>
                  </a:outerShdw>
                </a:effectLst>
              </a:rPr>
              <a:t>State Higher Education Labor Relations Board</a:t>
            </a:r>
          </a:p>
        </p:txBody>
      </p:sp>
      <p:sp>
        <p:nvSpPr>
          <p:cNvPr id="3" name="Content Placeholder 2">
            <a:extLst>
              <a:ext uri="{FF2B5EF4-FFF2-40B4-BE49-F238E27FC236}">
                <a16:creationId xmlns:a16="http://schemas.microsoft.com/office/drawing/2014/main" id="{052F4E07-5DF9-4382-B657-4BCEA5A4FD2C}"/>
              </a:ext>
            </a:extLst>
          </p:cNvPr>
          <p:cNvSpPr>
            <a:spLocks noGrp="1"/>
          </p:cNvSpPr>
          <p:nvPr>
            <p:ph idx="1"/>
          </p:nvPr>
        </p:nvSpPr>
        <p:spPr>
          <a:xfrm>
            <a:off x="1216269" y="1801772"/>
            <a:ext cx="10058400" cy="4273712"/>
          </a:xfrm>
        </p:spPr>
        <p:txBody>
          <a:bodyPr>
            <a:normAutofit/>
          </a:bodyPr>
          <a:lstStyle/>
          <a:p>
            <a:pPr marL="0" indent="0">
              <a:buNone/>
            </a:pPr>
            <a:r>
              <a:rPr lang="en-US" dirty="0" err="1"/>
              <a:t>SHELRB</a:t>
            </a:r>
            <a:r>
              <a:rPr lang="en-US" dirty="0"/>
              <a:t> is an independent five-member board that administers and enforces the new Community Colleges collective bargaining law </a:t>
            </a:r>
          </a:p>
          <a:p>
            <a:pPr marL="0" indent="0">
              <a:buNone/>
            </a:pPr>
            <a:r>
              <a:rPr lang="en-US" dirty="0"/>
              <a:t>Since July 1, 2001, </a:t>
            </a:r>
            <a:r>
              <a:rPr lang="en-US" dirty="0" err="1"/>
              <a:t>SHELRB</a:t>
            </a:r>
            <a:r>
              <a:rPr lang="en-US" dirty="0"/>
              <a:t> has administered and enforced the collective bargaining law pertaining to Maryland State Colleges and Universities</a:t>
            </a:r>
          </a:p>
          <a:p>
            <a:pPr marL="0" indent="0">
              <a:buNone/>
            </a:pPr>
            <a:r>
              <a:rPr lang="en-US" dirty="0"/>
              <a:t>Law requires that four Board members have </a:t>
            </a:r>
            <a:r>
              <a:rPr lang="en-US" b="0" i="0" dirty="0">
                <a:solidFill>
                  <a:srgbClr val="212121"/>
                </a:solidFill>
                <a:effectLst/>
              </a:rPr>
              <a:t>expertise in higher education of which two also have knowledge of labor issues. </a:t>
            </a:r>
            <a:r>
              <a:rPr lang="en-US" dirty="0">
                <a:solidFill>
                  <a:srgbClr val="212121"/>
                </a:solidFill>
              </a:rPr>
              <a:t>M</a:t>
            </a:r>
            <a:r>
              <a:rPr lang="en-US" b="0" i="0" dirty="0">
                <a:solidFill>
                  <a:srgbClr val="212121"/>
                </a:solidFill>
                <a:effectLst/>
              </a:rPr>
              <a:t>embers </a:t>
            </a:r>
            <a:r>
              <a:rPr lang="en-US" dirty="0"/>
              <a:t>are appointed by the Governor with advice/consent of the Maryland State Senate</a:t>
            </a:r>
          </a:p>
          <a:p>
            <a:pPr marL="0" indent="0">
              <a:buNone/>
            </a:pPr>
            <a:r>
              <a:rPr lang="en-US" dirty="0"/>
              <a:t>Current Board members: </a:t>
            </a:r>
          </a:p>
          <a:p>
            <a:pPr lvl="1">
              <a:buFont typeface="Arial" panose="020B0604020202020204" pitchFamily="34" charset="0"/>
              <a:buChar char="•"/>
            </a:pPr>
            <a:r>
              <a:rPr lang="en-US" dirty="0"/>
              <a:t>Chair Harriet Cooperman, Vice Chair Ben Alston, Members Karl Pence, Milton Lawlor, Erin Roth</a:t>
            </a:r>
          </a:p>
          <a:p>
            <a:pPr marL="0" indent="0">
              <a:buNone/>
            </a:pPr>
            <a:r>
              <a:rPr lang="en-US" dirty="0" err="1"/>
              <a:t>SHELRB’s</a:t>
            </a:r>
            <a:r>
              <a:rPr lang="en-US" dirty="0"/>
              <a:t> staff includes: </a:t>
            </a:r>
          </a:p>
          <a:p>
            <a:pPr lvl="1">
              <a:buFont typeface="Arial" panose="020B0604020202020204" pitchFamily="34" charset="0"/>
              <a:buChar char="•"/>
            </a:pPr>
            <a:r>
              <a:rPr lang="en-US" dirty="0"/>
              <a:t>Executive Director Erica Snipes, Assistant Attorney  Chris Franzoni, and Special Assistant Denise Galante</a:t>
            </a:r>
          </a:p>
          <a:p>
            <a:pPr>
              <a:buFont typeface="Arial" panose="020B0604020202020204" pitchFamily="34" charset="0"/>
              <a:buChar char="•"/>
            </a:pPr>
            <a:endParaRPr lang="en-US" sz="2400" dirty="0"/>
          </a:p>
        </p:txBody>
      </p:sp>
      <p:pic>
        <p:nvPicPr>
          <p:cNvPr id="4" name="Picture 3" descr="Tobaccoland.us: The Maryland Flag and Where to Buy the Crossland Banner">
            <a:extLst>
              <a:ext uri="{FF2B5EF4-FFF2-40B4-BE49-F238E27FC236}">
                <a16:creationId xmlns:a16="http://schemas.microsoft.com/office/drawing/2014/main" id="{A0B2D2E3-A611-46CB-8BBA-7C8180B142B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20793911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3327" y="263527"/>
            <a:ext cx="10058400" cy="1185027"/>
          </a:xfrm>
        </p:spPr>
        <p:txBody>
          <a:bodyPr>
            <a:normAutofit/>
          </a:bodyPr>
          <a:lstStyle/>
          <a:p>
            <a:pPr algn="ctr"/>
            <a:r>
              <a:rPr lang="en-US" sz="4000" b="1" dirty="0">
                <a:solidFill>
                  <a:srgbClr val="FF0066"/>
                </a:solidFill>
                <a:effectLst>
                  <a:outerShdw blurRad="38100" dist="38100" dir="2700000" algn="tl">
                    <a:srgbClr val="000000">
                      <a:alpha val="43137"/>
                    </a:srgbClr>
                  </a:outerShdw>
                </a:effectLst>
              </a:rPr>
              <a:t>Unfair Labor Practice (“ULP”) </a:t>
            </a:r>
            <a:endParaRPr lang="en-US" sz="4000" dirty="0"/>
          </a:p>
        </p:txBody>
      </p:sp>
      <p:sp>
        <p:nvSpPr>
          <p:cNvPr id="3" name="Content Placeholder 2"/>
          <p:cNvSpPr>
            <a:spLocks noGrp="1"/>
          </p:cNvSpPr>
          <p:nvPr>
            <p:ph idx="1"/>
          </p:nvPr>
        </p:nvSpPr>
        <p:spPr/>
        <p:txBody>
          <a:bodyPr vert="horz" lIns="91440" tIns="45720" rIns="91440" bIns="45720" rtlCol="0" anchor="t">
            <a:normAutofit/>
          </a:bodyPr>
          <a:lstStyle/>
          <a:p>
            <a:r>
              <a:rPr lang="en-US" sz="2600" dirty="0"/>
              <a:t>ULP charges for violation of statutory rights and obligations may be filed:</a:t>
            </a:r>
          </a:p>
          <a:p>
            <a:pPr lvl="2">
              <a:buFont typeface="Arial" panose="020B0604020202020204" pitchFamily="34" charset="0"/>
              <a:buChar char="•"/>
            </a:pPr>
            <a:r>
              <a:rPr lang="en-US" sz="1800" dirty="0"/>
              <a:t>Against the College by Union or by employees</a:t>
            </a:r>
          </a:p>
          <a:p>
            <a:pPr lvl="2">
              <a:buFont typeface="Arial" panose="020B0604020202020204" pitchFamily="34" charset="0"/>
              <a:buChar char="•"/>
            </a:pPr>
            <a:r>
              <a:rPr lang="en-US" sz="1800" dirty="0"/>
              <a:t>Against a Union by employees or the College</a:t>
            </a:r>
          </a:p>
          <a:p>
            <a:r>
              <a:rPr lang="en-US" sz="2600" dirty="0"/>
              <a:t>ULP Process:</a:t>
            </a:r>
          </a:p>
          <a:p>
            <a:pPr marL="726948" lvl="2" indent="-342900">
              <a:buFont typeface="+mj-lt"/>
              <a:buAutoNum type="arabicPeriod"/>
            </a:pPr>
            <a:r>
              <a:rPr lang="en-US" sz="1800" dirty="0"/>
              <a:t>The ULP must be filed with </a:t>
            </a:r>
            <a:r>
              <a:rPr lang="en-US" sz="1800" dirty="0" err="1"/>
              <a:t>SHELRB</a:t>
            </a:r>
            <a:r>
              <a:rPr lang="en-US" sz="1800" dirty="0"/>
              <a:t> and served on opposing party within 90 days from when a reasonable person knew or should have known about the underlying circumstances giving rise to the ULP</a:t>
            </a:r>
          </a:p>
          <a:p>
            <a:pPr marL="726948" lvl="2" indent="-342900">
              <a:buFont typeface="+mj-lt"/>
              <a:buAutoNum type="arabicPeriod"/>
            </a:pPr>
            <a:r>
              <a:rPr lang="en-US" sz="1800" dirty="0"/>
              <a:t>Executive Director notifies parties of deadlines for response and potential motions/responses due dates. Responses are due twenty (20) days after the ULP was filed/served, motions have a seven (7) day response window.</a:t>
            </a:r>
            <a:endParaRPr lang="en-US" sz="2000" dirty="0"/>
          </a:p>
          <a:p>
            <a:pPr lvl="2">
              <a:buFont typeface="Arial" panose="020B0604020202020204" pitchFamily="34" charset="0"/>
              <a:buChar char="•"/>
            </a:pPr>
            <a:endParaRPr lang="en-US" sz="2000" dirty="0"/>
          </a:p>
        </p:txBody>
      </p:sp>
      <p:pic>
        <p:nvPicPr>
          <p:cNvPr id="4" name="Picture 3" descr="Tobaccoland.us: The Maryland Flag and Where to Buy the Crossland Banner">
            <a:extLst>
              <a:ext uri="{FF2B5EF4-FFF2-40B4-BE49-F238E27FC236}">
                <a16:creationId xmlns:a16="http://schemas.microsoft.com/office/drawing/2014/main" id="{2D4E77FF-FB26-4174-9A5A-B89462006E8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10729809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3327" y="263527"/>
            <a:ext cx="10058400" cy="1185027"/>
          </a:xfrm>
        </p:spPr>
        <p:txBody>
          <a:bodyPr>
            <a:normAutofit/>
          </a:bodyPr>
          <a:lstStyle/>
          <a:p>
            <a:pPr algn="ctr"/>
            <a:r>
              <a:rPr lang="en-US" sz="4000" b="1" dirty="0">
                <a:solidFill>
                  <a:srgbClr val="FF0066"/>
                </a:solidFill>
                <a:effectLst>
                  <a:outerShdw blurRad="38100" dist="38100" dir="2700000" algn="tl">
                    <a:srgbClr val="000000">
                      <a:alpha val="43137"/>
                    </a:srgbClr>
                  </a:outerShdw>
                </a:effectLst>
              </a:rPr>
              <a:t>Unfair Labor Practice (“ULP”) </a:t>
            </a:r>
            <a:endParaRPr lang="en-US" sz="4000" dirty="0"/>
          </a:p>
        </p:txBody>
      </p:sp>
      <p:sp>
        <p:nvSpPr>
          <p:cNvPr id="3" name="Content Placeholder 2"/>
          <p:cNvSpPr>
            <a:spLocks noGrp="1"/>
          </p:cNvSpPr>
          <p:nvPr>
            <p:ph idx="1"/>
          </p:nvPr>
        </p:nvSpPr>
        <p:spPr/>
        <p:txBody>
          <a:bodyPr vert="horz" lIns="91440" tIns="45720" rIns="91440" bIns="45720" rtlCol="0" anchor="t">
            <a:normAutofit lnSpcReduction="10000"/>
          </a:bodyPr>
          <a:lstStyle/>
          <a:p>
            <a:pPr marL="726948" lvl="2" indent="-342900">
              <a:buFont typeface="+mj-lt"/>
              <a:buAutoNum type="arabicPeriod" startAt="4"/>
            </a:pPr>
            <a:r>
              <a:rPr lang="en-US" sz="1800" dirty="0"/>
              <a:t>Executive Director investigates matter and makes recommendations to the Board on whether there is sufficient </a:t>
            </a:r>
            <a:r>
              <a:rPr lang="en-US" sz="1800" u="sng" dirty="0"/>
              <a:t>probable cause</a:t>
            </a:r>
            <a:r>
              <a:rPr lang="en-US" sz="1800" dirty="0"/>
              <a:t> to move forward for Board review. </a:t>
            </a:r>
          </a:p>
          <a:p>
            <a:pPr lvl="5">
              <a:buFont typeface="Arial" panose="020B0604020202020204" pitchFamily="34" charset="0"/>
              <a:buChar char="•"/>
            </a:pPr>
            <a:r>
              <a:rPr lang="en-US" sz="1800" u="sng" dirty="0"/>
              <a:t>This means</a:t>
            </a:r>
            <a:r>
              <a:rPr lang="en-US" sz="1800" dirty="0"/>
              <a:t>: Is the ULP </a:t>
            </a:r>
            <a:r>
              <a:rPr lang="en-US" sz="1800" b="1" dirty="0"/>
              <a:t>timely filed</a:t>
            </a:r>
            <a:r>
              <a:rPr lang="en-US" sz="1800" dirty="0"/>
              <a:t>, does the </a:t>
            </a:r>
            <a:r>
              <a:rPr lang="en-US" sz="1800" dirty="0" err="1"/>
              <a:t>SHELRB</a:t>
            </a:r>
            <a:r>
              <a:rPr lang="en-US" sz="1800" dirty="0"/>
              <a:t> have </a:t>
            </a:r>
            <a:r>
              <a:rPr lang="en-US" sz="1800" b="1" dirty="0"/>
              <a:t>jurisdiction</a:t>
            </a:r>
            <a:r>
              <a:rPr lang="en-US" sz="1800" dirty="0"/>
              <a:t> over the employee/employer/union, has the filing party </a:t>
            </a:r>
            <a:r>
              <a:rPr lang="en-US" sz="1800" b="1" dirty="0"/>
              <a:t>alleged a proper claim that that the </a:t>
            </a:r>
            <a:r>
              <a:rPr lang="en-US" sz="1800" b="1" dirty="0" err="1"/>
              <a:t>SHELRB</a:t>
            </a:r>
            <a:r>
              <a:rPr lang="en-US" sz="1800" b="1" dirty="0"/>
              <a:t> can review?</a:t>
            </a:r>
          </a:p>
          <a:p>
            <a:pPr lvl="5">
              <a:buFont typeface="Arial" panose="020B0604020202020204" pitchFamily="34" charset="0"/>
              <a:buChar char="•"/>
            </a:pPr>
            <a:r>
              <a:rPr lang="en-US" sz="1800" dirty="0"/>
              <a:t>The defenses to the underlying facts of the ULP are for the SHELRB to review, if the probable cause threshold has been met.</a:t>
            </a:r>
          </a:p>
          <a:p>
            <a:pPr marL="726948" lvl="2" indent="-342900">
              <a:buFont typeface="+mj-lt"/>
              <a:buAutoNum type="arabicPeriod" startAt="5"/>
            </a:pPr>
            <a:r>
              <a:rPr lang="en-US" sz="1800" dirty="0"/>
              <a:t>Executive Director will issue a written recommendation to the Board</a:t>
            </a:r>
          </a:p>
          <a:p>
            <a:pPr marL="726948" lvl="2" indent="-342900">
              <a:buFont typeface="+mj-lt"/>
              <a:buAutoNum type="arabicPeriod" startAt="5"/>
            </a:pPr>
            <a:r>
              <a:rPr lang="en-US" sz="1800" dirty="0"/>
              <a:t>Party dissatisfied with Executive Director’s recommendation may request reconsideration from the Board within 15 days of issuance of the Executive Director’s recommendation.</a:t>
            </a:r>
          </a:p>
          <a:p>
            <a:pPr marL="726948" lvl="2" indent="-342900">
              <a:buFont typeface="+mj-lt"/>
              <a:buAutoNum type="arabicPeriod" startAt="5"/>
            </a:pPr>
            <a:r>
              <a:rPr lang="en-US" sz="1800" dirty="0" err="1"/>
              <a:t>SHELRB</a:t>
            </a:r>
            <a:r>
              <a:rPr lang="en-US" sz="1800" dirty="0"/>
              <a:t>  may conduct a public hearing,  including  witness testimony, documentary evidence and oral argument. </a:t>
            </a:r>
            <a:r>
              <a:rPr lang="en-US" sz="1800" dirty="0" err="1"/>
              <a:t>SHERLB</a:t>
            </a:r>
            <a:r>
              <a:rPr lang="en-US" sz="1800" dirty="0"/>
              <a:t> may permit pre-hearing discovery and require additional legal briefing. </a:t>
            </a:r>
          </a:p>
          <a:p>
            <a:pPr marL="726948" lvl="2" indent="-342900">
              <a:buFont typeface="+mj-lt"/>
              <a:buAutoNum type="arabicPeriod" startAt="5"/>
            </a:pPr>
            <a:r>
              <a:rPr lang="en-US" sz="1800" dirty="0" err="1"/>
              <a:t>SHERLB</a:t>
            </a:r>
            <a:r>
              <a:rPr lang="en-US" sz="1800" dirty="0"/>
              <a:t> will issue a final opinion on the ULP complaint.</a:t>
            </a:r>
          </a:p>
          <a:p>
            <a:pPr marL="726948" lvl="2" indent="-342900">
              <a:buFont typeface="+mj-lt"/>
              <a:buAutoNum type="arabicPeriod" startAt="5"/>
            </a:pPr>
            <a:r>
              <a:rPr lang="en-US" sz="1800" dirty="0" err="1"/>
              <a:t>SHERLB’s</a:t>
            </a:r>
            <a:r>
              <a:rPr lang="en-US" sz="1800" dirty="0"/>
              <a:t> final opinion is appealable to the Circuit Court in the jurisdiction where the ULP was first filed. </a:t>
            </a:r>
          </a:p>
        </p:txBody>
      </p:sp>
      <p:pic>
        <p:nvPicPr>
          <p:cNvPr id="4" name="Picture 3" descr="Tobaccoland.us: The Maryland Flag and Where to Buy the Crossland Banner">
            <a:extLst>
              <a:ext uri="{FF2B5EF4-FFF2-40B4-BE49-F238E27FC236}">
                <a16:creationId xmlns:a16="http://schemas.microsoft.com/office/drawing/2014/main" id="{2D4E77FF-FB26-4174-9A5A-B89462006E8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39780462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3530" y="320538"/>
            <a:ext cx="10058400" cy="1008797"/>
          </a:xfrm>
        </p:spPr>
        <p:txBody>
          <a:bodyPr>
            <a:normAutofit/>
          </a:bodyPr>
          <a:lstStyle/>
          <a:p>
            <a:pPr algn="ctr"/>
            <a:r>
              <a:rPr lang="en-US" sz="4000" b="1" dirty="0">
                <a:solidFill>
                  <a:srgbClr val="FF0066"/>
                </a:solidFill>
                <a:effectLst>
                  <a:outerShdw blurRad="38100" dist="38100" dir="2700000" algn="tl">
                    <a:srgbClr val="000000">
                      <a:alpha val="43137"/>
                    </a:srgbClr>
                  </a:outerShdw>
                </a:effectLst>
              </a:rPr>
              <a:t>Decertification and Decertification/Certification</a:t>
            </a:r>
            <a:endParaRPr lang="en-US" sz="4000" dirty="0"/>
          </a:p>
        </p:txBody>
      </p:sp>
      <p:sp>
        <p:nvSpPr>
          <p:cNvPr id="3" name="Content Placeholder 2"/>
          <p:cNvSpPr>
            <a:spLocks noGrp="1"/>
          </p:cNvSpPr>
          <p:nvPr>
            <p:ph idx="1"/>
          </p:nvPr>
        </p:nvSpPr>
        <p:spPr>
          <a:xfrm>
            <a:off x="1097280" y="1845734"/>
            <a:ext cx="10186606" cy="4023360"/>
          </a:xfrm>
        </p:spPr>
        <p:txBody>
          <a:bodyPr>
            <a:normAutofit fontScale="85000" lnSpcReduction="20000"/>
          </a:bodyPr>
          <a:lstStyle/>
          <a:p>
            <a:pPr marL="0" indent="0">
              <a:buNone/>
            </a:pPr>
            <a:r>
              <a:rPr lang="en-US" sz="2200" b="1" dirty="0"/>
              <a:t>Decertification:</a:t>
            </a:r>
            <a:r>
              <a:rPr lang="en-US" sz="2200" dirty="0"/>
              <a:t> If bargaining unit employees no longer desire to be represented by a certified Union, they may petition </a:t>
            </a:r>
            <a:r>
              <a:rPr lang="en-US" sz="2200" dirty="0" err="1"/>
              <a:t>SHELRB</a:t>
            </a:r>
            <a:r>
              <a:rPr lang="en-US" sz="2200" dirty="0"/>
              <a:t> to conduct a Decertification election</a:t>
            </a:r>
          </a:p>
          <a:p>
            <a:pPr marL="0" indent="0">
              <a:spcAft>
                <a:spcPts val="1200"/>
              </a:spcAft>
              <a:buNone/>
            </a:pPr>
            <a:r>
              <a:rPr lang="en-US" sz="2200" b="1" dirty="0"/>
              <a:t>Decertification/Certification: </a:t>
            </a:r>
            <a:r>
              <a:rPr lang="en-US" sz="2200" dirty="0"/>
              <a:t>If another Union asserts that the certified exclusive representative no longer represents a majority of employees and, rather,  it represents a majority of employees, the Union may petition </a:t>
            </a:r>
            <a:r>
              <a:rPr lang="en-US" sz="2200" dirty="0" err="1"/>
              <a:t>SHERLB</a:t>
            </a:r>
            <a:r>
              <a:rPr lang="en-US" sz="2200" dirty="0"/>
              <a:t> for a decertification/certification election</a:t>
            </a:r>
          </a:p>
          <a:p>
            <a:pPr lvl="2">
              <a:buFont typeface="Arial" panose="020B0604020202020204" pitchFamily="34" charset="0"/>
              <a:buChar char="•"/>
            </a:pPr>
            <a:r>
              <a:rPr lang="en-US" sz="1900" dirty="0"/>
              <a:t>Requires at least 30% showing of interest that the existing designated certified exclusive representative is no longer the representative of a majority of bargaining unit employees</a:t>
            </a:r>
          </a:p>
          <a:p>
            <a:pPr lvl="2">
              <a:buFont typeface="Arial" panose="020B0604020202020204" pitchFamily="34" charset="0"/>
              <a:buChar char="•"/>
            </a:pPr>
            <a:r>
              <a:rPr lang="en-US" sz="1900" dirty="0"/>
              <a:t>Petitioning Union seeking decertification/certification:  30% showing of interest must also assert that a majority of bargaining unit employees are  represented by petitioner</a:t>
            </a:r>
          </a:p>
          <a:p>
            <a:pPr lvl="2">
              <a:buFont typeface="Arial" panose="020B0604020202020204" pitchFamily="34" charset="0"/>
              <a:buChar char="•"/>
            </a:pPr>
            <a:r>
              <a:rPr lang="en-US" sz="1900" dirty="0"/>
              <a:t>Showing of interest is valid if it is no older than 90 days prior to the filing of petition</a:t>
            </a:r>
          </a:p>
          <a:p>
            <a:r>
              <a:rPr lang="en-US" sz="2200" dirty="0"/>
              <a:t>Decertification Elections and Decertification/Certification Elections are run in the same manner as regular elections</a:t>
            </a:r>
          </a:p>
          <a:p>
            <a:r>
              <a:rPr lang="en-US" sz="2200" dirty="0"/>
              <a:t>A Decertification or Decertification/Certification Petition may only be filed between 120 and 90 days before the expiration of a current collective bargaining agreement or after the expiration of the CBA that has not been replaced by a new CBA </a:t>
            </a:r>
          </a:p>
        </p:txBody>
      </p:sp>
      <p:pic>
        <p:nvPicPr>
          <p:cNvPr id="4" name="Picture 3" descr="Tobaccoland.us: The Maryland Flag and Where to Buy the Crossland Banner">
            <a:extLst>
              <a:ext uri="{FF2B5EF4-FFF2-40B4-BE49-F238E27FC236}">
                <a16:creationId xmlns:a16="http://schemas.microsoft.com/office/drawing/2014/main" id="{1CCC0253-85A3-4021-8778-2D4E9A7915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24835908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FF0066"/>
                </a:solidFill>
                <a:effectLst>
                  <a:outerShdw blurRad="38100" dist="38100" dir="2700000" algn="tl">
                    <a:srgbClr val="000000">
                      <a:alpha val="43137"/>
                    </a:srgbClr>
                  </a:outerShdw>
                </a:effectLst>
              </a:rPr>
              <a:t>Question &amp; Answer Session </a:t>
            </a:r>
          </a:p>
        </p:txBody>
      </p:sp>
      <p:sp>
        <p:nvSpPr>
          <p:cNvPr id="3" name="Content Placeholder 2"/>
          <p:cNvSpPr>
            <a:spLocks noGrp="1"/>
          </p:cNvSpPr>
          <p:nvPr>
            <p:ph idx="1"/>
          </p:nvPr>
        </p:nvSpPr>
        <p:spPr>
          <a:xfrm>
            <a:off x="1442513" y="2274943"/>
            <a:ext cx="10058400" cy="4023360"/>
          </a:xfrm>
        </p:spPr>
        <p:txBody>
          <a:bodyPr>
            <a:normAutofit/>
          </a:bodyPr>
          <a:lstStyle/>
          <a:p>
            <a:r>
              <a:rPr lang="en-US" sz="2400" dirty="0"/>
              <a:t>Do attendees have any questions for the SHELRB Board members or staff? </a:t>
            </a:r>
          </a:p>
        </p:txBody>
      </p:sp>
      <p:pic>
        <p:nvPicPr>
          <p:cNvPr id="4" name="Picture 3" descr="Tobaccoland.us: The Maryland Flag and Where to Buy the Crossland Banner">
            <a:extLst>
              <a:ext uri="{FF2B5EF4-FFF2-40B4-BE49-F238E27FC236}">
                <a16:creationId xmlns:a16="http://schemas.microsoft.com/office/drawing/2014/main" id="{B5E25B29-7451-4717-8D0B-27EEB41D931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807869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A8890-8F03-4D15-BEE4-E8CE303B92BA}"/>
              </a:ext>
            </a:extLst>
          </p:cNvPr>
          <p:cNvSpPr>
            <a:spLocks noGrp="1"/>
          </p:cNvSpPr>
          <p:nvPr>
            <p:ph type="title"/>
          </p:nvPr>
        </p:nvSpPr>
        <p:spPr>
          <a:xfrm>
            <a:off x="1431388" y="326400"/>
            <a:ext cx="10058400" cy="997074"/>
          </a:xfrm>
        </p:spPr>
        <p:txBody>
          <a:bodyPr>
            <a:normAutofit/>
          </a:bodyPr>
          <a:lstStyle/>
          <a:p>
            <a:pPr algn="ctr"/>
            <a:r>
              <a:rPr lang="en-US" sz="4000" b="1" dirty="0">
                <a:solidFill>
                  <a:srgbClr val="FF0000"/>
                </a:solidFill>
                <a:effectLst>
                  <a:outerShdw blurRad="38100" dist="38100" dir="2700000" algn="tl">
                    <a:srgbClr val="000000">
                      <a:alpha val="43137"/>
                    </a:srgbClr>
                  </a:outerShdw>
                </a:effectLst>
              </a:rPr>
              <a:t>State Higher Education Labor Relations Board</a:t>
            </a:r>
          </a:p>
        </p:txBody>
      </p:sp>
      <p:sp>
        <p:nvSpPr>
          <p:cNvPr id="3" name="Content Placeholder 2">
            <a:extLst>
              <a:ext uri="{FF2B5EF4-FFF2-40B4-BE49-F238E27FC236}">
                <a16:creationId xmlns:a16="http://schemas.microsoft.com/office/drawing/2014/main" id="{052F4E07-5DF9-4382-B657-4BCEA5A4FD2C}"/>
              </a:ext>
            </a:extLst>
          </p:cNvPr>
          <p:cNvSpPr>
            <a:spLocks noGrp="1"/>
          </p:cNvSpPr>
          <p:nvPr>
            <p:ph idx="1"/>
          </p:nvPr>
        </p:nvSpPr>
        <p:spPr>
          <a:xfrm>
            <a:off x="1097280" y="1845734"/>
            <a:ext cx="10058400" cy="4273712"/>
          </a:xfrm>
        </p:spPr>
        <p:txBody>
          <a:bodyPr>
            <a:normAutofit/>
          </a:bodyPr>
          <a:lstStyle/>
          <a:p>
            <a:r>
              <a:rPr lang="en-US" sz="2400" dirty="0" err="1"/>
              <a:t>SHELRB</a:t>
            </a:r>
            <a:r>
              <a:rPr lang="en-US" sz="2400" dirty="0"/>
              <a:t>:</a:t>
            </a:r>
            <a:endParaRPr lang="en-US" dirty="0"/>
          </a:p>
          <a:p>
            <a:pPr lvl="1">
              <a:buFont typeface="Arial" panose="020B0604020202020204" pitchFamily="34" charset="0"/>
              <a:buChar char="•"/>
            </a:pPr>
            <a:r>
              <a:rPr lang="en-US" sz="2000" dirty="0"/>
              <a:t>Conducts representation elections</a:t>
            </a:r>
          </a:p>
          <a:p>
            <a:pPr lvl="1">
              <a:buFont typeface="Arial" panose="020B0604020202020204" pitchFamily="34" charset="0"/>
              <a:buChar char="•"/>
            </a:pPr>
            <a:r>
              <a:rPr lang="en-US" sz="2000" dirty="0"/>
              <a:t>Adopts rules and regulations</a:t>
            </a:r>
          </a:p>
          <a:p>
            <a:pPr lvl="1">
              <a:buFont typeface="Arial" panose="020B0604020202020204" pitchFamily="34" charset="0"/>
              <a:buChar char="•"/>
            </a:pPr>
            <a:r>
              <a:rPr lang="en-US" sz="2000" dirty="0"/>
              <a:t>Decides cases concerning representation, elections, unfair labor practice claims, including the collective bargaining relationship between employers and the employees’ union</a:t>
            </a:r>
          </a:p>
          <a:p>
            <a:pPr lvl="1">
              <a:buFont typeface="Arial" panose="020B0604020202020204" pitchFamily="34" charset="0"/>
              <a:buChar char="•"/>
            </a:pPr>
            <a:r>
              <a:rPr lang="en-US" sz="2000" dirty="0"/>
              <a:t>Assists parties in the event of an impasse in negotiations</a:t>
            </a:r>
          </a:p>
          <a:p>
            <a:r>
              <a:rPr lang="en-US" sz="2600" dirty="0" err="1"/>
              <a:t>SHELRB’s</a:t>
            </a:r>
            <a:r>
              <a:rPr lang="en-US" sz="2600" dirty="0"/>
              <a:t> opinions are posted on its website:</a:t>
            </a:r>
          </a:p>
          <a:p>
            <a:pPr algn="ctr">
              <a:spcBef>
                <a:spcPts val="0"/>
              </a:spcBef>
            </a:pPr>
            <a:r>
              <a:rPr lang="en-US" dirty="0"/>
              <a:t>https://laborboards.maryland.gov/category/helb-case-log-and-board-opinions/</a:t>
            </a:r>
          </a:p>
        </p:txBody>
      </p:sp>
      <p:pic>
        <p:nvPicPr>
          <p:cNvPr id="4" name="Picture 3" descr="Tobaccoland.us: The Maryland Flag and Where to Buy the Crossland Banner">
            <a:extLst>
              <a:ext uri="{FF2B5EF4-FFF2-40B4-BE49-F238E27FC236}">
                <a16:creationId xmlns:a16="http://schemas.microsoft.com/office/drawing/2014/main" id="{A0B2D2E3-A611-46CB-8BBA-7C8180B142B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1173339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99A22-1404-4B02-ACEC-6FE69FF48A55}"/>
              </a:ext>
            </a:extLst>
          </p:cNvPr>
          <p:cNvSpPr>
            <a:spLocks noGrp="1"/>
          </p:cNvSpPr>
          <p:nvPr>
            <p:ph type="title"/>
          </p:nvPr>
        </p:nvSpPr>
        <p:spPr>
          <a:xfrm>
            <a:off x="1097280" y="286603"/>
            <a:ext cx="10058400" cy="1041035"/>
          </a:xfrm>
        </p:spPr>
        <p:txBody>
          <a:bodyPr>
            <a:normAutofit/>
          </a:bodyPr>
          <a:lstStyle/>
          <a:p>
            <a:pPr algn="ctr"/>
            <a:r>
              <a:rPr lang="en-US" sz="4000" b="1" dirty="0">
                <a:solidFill>
                  <a:schemeClr val="accent2">
                    <a:lumMod val="60000"/>
                    <a:lumOff val="40000"/>
                  </a:schemeClr>
                </a:solidFill>
              </a:rPr>
              <a:t>Staggered Implementation of Law</a:t>
            </a:r>
          </a:p>
        </p:txBody>
      </p:sp>
      <p:sp>
        <p:nvSpPr>
          <p:cNvPr id="3" name="Content Placeholder 2">
            <a:extLst>
              <a:ext uri="{FF2B5EF4-FFF2-40B4-BE49-F238E27FC236}">
                <a16:creationId xmlns:a16="http://schemas.microsoft.com/office/drawing/2014/main" id="{F652882E-8CCF-4C08-A0EB-421D253B8EB7}"/>
              </a:ext>
            </a:extLst>
          </p:cNvPr>
          <p:cNvSpPr>
            <a:spLocks noGrp="1"/>
          </p:cNvSpPr>
          <p:nvPr>
            <p:ph idx="1"/>
          </p:nvPr>
        </p:nvSpPr>
        <p:spPr>
          <a:xfrm>
            <a:off x="2257864" y="1784188"/>
            <a:ext cx="10058400" cy="4396804"/>
          </a:xfrm>
        </p:spPr>
        <p:txBody>
          <a:bodyPr>
            <a:normAutofit fontScale="92500" lnSpcReduction="10000"/>
          </a:bodyPr>
          <a:lstStyle/>
          <a:p>
            <a:r>
              <a:rPr lang="en-US" dirty="0"/>
              <a:t>Effective </a:t>
            </a:r>
            <a:r>
              <a:rPr lang="en-US" b="1" dirty="0"/>
              <a:t>September 1, 2022 </a:t>
            </a:r>
            <a:r>
              <a:rPr lang="en-US" dirty="0"/>
              <a:t>the Collective Bargaining Law Applies to:</a:t>
            </a:r>
          </a:p>
          <a:p>
            <a:pPr lvl="2">
              <a:spcAft>
                <a:spcPts val="0"/>
              </a:spcAft>
              <a:buFont typeface="Arial" panose="020B0604020202020204" pitchFamily="34" charset="0"/>
              <a:buChar char="•"/>
            </a:pPr>
            <a:r>
              <a:rPr lang="en-US" sz="1500" dirty="0"/>
              <a:t>Anne Arundel Community College</a:t>
            </a:r>
          </a:p>
          <a:p>
            <a:pPr lvl="2">
              <a:spcAft>
                <a:spcPts val="0"/>
              </a:spcAft>
              <a:buFont typeface="Arial" panose="020B0604020202020204" pitchFamily="34" charset="0"/>
              <a:buChar char="•"/>
            </a:pPr>
            <a:r>
              <a:rPr lang="en-US" sz="1500" dirty="0"/>
              <a:t>Community College of Baltimore County</a:t>
            </a:r>
          </a:p>
          <a:p>
            <a:pPr lvl="2">
              <a:spcAft>
                <a:spcPts val="0"/>
              </a:spcAft>
              <a:buFont typeface="Arial" panose="020B0604020202020204" pitchFamily="34" charset="0"/>
              <a:buChar char="•"/>
            </a:pPr>
            <a:r>
              <a:rPr lang="en-US" sz="1500" dirty="0"/>
              <a:t>Frederick Community College</a:t>
            </a:r>
          </a:p>
          <a:p>
            <a:pPr lvl="2">
              <a:spcAft>
                <a:spcPts val="0"/>
              </a:spcAft>
              <a:buFont typeface="Arial" panose="020B0604020202020204" pitchFamily="34" charset="0"/>
              <a:buChar char="•"/>
            </a:pPr>
            <a:r>
              <a:rPr lang="en-US" sz="1500" dirty="0"/>
              <a:t>Harford Community College</a:t>
            </a:r>
          </a:p>
          <a:p>
            <a:pPr lvl="2">
              <a:spcAft>
                <a:spcPts val="0"/>
              </a:spcAft>
              <a:buFont typeface="Arial" panose="020B0604020202020204" pitchFamily="34" charset="0"/>
              <a:buChar char="•"/>
            </a:pPr>
            <a:r>
              <a:rPr lang="en-US" sz="1500" dirty="0"/>
              <a:t>Howard Community College</a:t>
            </a:r>
          </a:p>
          <a:p>
            <a:pPr lvl="2">
              <a:spcAft>
                <a:spcPts val="0"/>
              </a:spcAft>
              <a:buFont typeface="Arial" panose="020B0604020202020204" pitchFamily="34" charset="0"/>
              <a:buChar char="•"/>
            </a:pPr>
            <a:r>
              <a:rPr lang="en-US" sz="1500" dirty="0"/>
              <a:t>Montgomery College</a:t>
            </a:r>
          </a:p>
          <a:p>
            <a:pPr lvl="2">
              <a:spcAft>
                <a:spcPts val="0"/>
              </a:spcAft>
              <a:buFont typeface="Arial" panose="020B0604020202020204" pitchFamily="34" charset="0"/>
              <a:buChar char="•"/>
            </a:pPr>
            <a:r>
              <a:rPr lang="en-US" sz="1500" dirty="0"/>
              <a:t>Prince George’s Community College</a:t>
            </a:r>
          </a:p>
          <a:p>
            <a:pPr lvl="2">
              <a:spcAft>
                <a:spcPts val="0"/>
              </a:spcAft>
              <a:buFont typeface="Arial" panose="020B0604020202020204" pitchFamily="34" charset="0"/>
              <a:buChar char="•"/>
            </a:pPr>
            <a:r>
              <a:rPr lang="en-US" sz="1500" dirty="0"/>
              <a:t>College of Southern Maryland</a:t>
            </a:r>
          </a:p>
          <a:p>
            <a:r>
              <a:rPr lang="en-US" dirty="0"/>
              <a:t>Effective </a:t>
            </a:r>
            <a:r>
              <a:rPr lang="en-US" b="1" dirty="0"/>
              <a:t>September 1, 2023 </a:t>
            </a:r>
            <a:r>
              <a:rPr lang="en-US" dirty="0"/>
              <a:t>the Collective Bargaining Law Applies to:</a:t>
            </a:r>
          </a:p>
          <a:p>
            <a:pPr lvl="2">
              <a:spcAft>
                <a:spcPts val="0"/>
              </a:spcAft>
              <a:buFont typeface="Arial" panose="020B0604020202020204" pitchFamily="34" charset="0"/>
              <a:buChar char="•"/>
            </a:pPr>
            <a:r>
              <a:rPr lang="en-US" sz="1500" dirty="0"/>
              <a:t>Allegheny College</a:t>
            </a:r>
          </a:p>
          <a:p>
            <a:pPr lvl="2">
              <a:spcAft>
                <a:spcPts val="0"/>
              </a:spcAft>
              <a:buFont typeface="Arial" panose="020B0604020202020204" pitchFamily="34" charset="0"/>
              <a:buChar char="•"/>
            </a:pPr>
            <a:r>
              <a:rPr lang="en-US" sz="1500" dirty="0"/>
              <a:t>Carroll Community College</a:t>
            </a:r>
          </a:p>
          <a:p>
            <a:pPr lvl="2">
              <a:spcAft>
                <a:spcPts val="0"/>
              </a:spcAft>
              <a:buFont typeface="Arial" panose="020B0604020202020204" pitchFamily="34" charset="0"/>
              <a:buChar char="•"/>
            </a:pPr>
            <a:r>
              <a:rPr lang="en-US" sz="1500" dirty="0"/>
              <a:t>Cecil College</a:t>
            </a:r>
          </a:p>
          <a:p>
            <a:pPr lvl="2">
              <a:spcAft>
                <a:spcPts val="0"/>
              </a:spcAft>
              <a:buFont typeface="Arial" panose="020B0604020202020204" pitchFamily="34" charset="0"/>
              <a:buChar char="•"/>
            </a:pPr>
            <a:r>
              <a:rPr lang="en-US" sz="1500" dirty="0"/>
              <a:t>Chesapeake College</a:t>
            </a:r>
          </a:p>
          <a:p>
            <a:pPr lvl="2">
              <a:spcAft>
                <a:spcPts val="0"/>
              </a:spcAft>
              <a:buFont typeface="Arial" panose="020B0604020202020204" pitchFamily="34" charset="0"/>
              <a:buChar char="•"/>
            </a:pPr>
            <a:r>
              <a:rPr lang="en-US" sz="1500" dirty="0"/>
              <a:t>Garrett College</a:t>
            </a:r>
          </a:p>
          <a:p>
            <a:pPr lvl="2">
              <a:spcAft>
                <a:spcPts val="0"/>
              </a:spcAft>
              <a:buFont typeface="Arial" panose="020B0604020202020204" pitchFamily="34" charset="0"/>
              <a:buChar char="•"/>
            </a:pPr>
            <a:r>
              <a:rPr lang="en-US" sz="1500" dirty="0"/>
              <a:t>Hagerstown Community College</a:t>
            </a:r>
          </a:p>
          <a:p>
            <a:pPr lvl="2">
              <a:spcAft>
                <a:spcPts val="0"/>
              </a:spcAft>
              <a:buFont typeface="Arial" panose="020B0604020202020204" pitchFamily="34" charset="0"/>
              <a:buChar char="•"/>
            </a:pPr>
            <a:r>
              <a:rPr lang="en-US" sz="1500" dirty="0" err="1"/>
              <a:t>Wor-Wic</a:t>
            </a:r>
            <a:r>
              <a:rPr lang="en-US" sz="1500" dirty="0"/>
              <a:t> Community College</a:t>
            </a:r>
          </a:p>
          <a:p>
            <a:r>
              <a:rPr lang="en-US" dirty="0"/>
              <a:t>Effective </a:t>
            </a:r>
            <a:r>
              <a:rPr lang="en-US" b="1" dirty="0"/>
              <a:t>October 1, 2024 </a:t>
            </a:r>
            <a:r>
              <a:rPr lang="en-US" dirty="0"/>
              <a:t>the Collective Bargaining Law Applies to:</a:t>
            </a:r>
          </a:p>
          <a:p>
            <a:pPr lvl="2">
              <a:buFont typeface="Arial" panose="020B0604020202020204" pitchFamily="34" charset="0"/>
              <a:buChar char="•"/>
            </a:pPr>
            <a:r>
              <a:rPr lang="en-US" sz="1500" dirty="0"/>
              <a:t>Baltimore City Community College</a:t>
            </a:r>
          </a:p>
          <a:p>
            <a:pPr marL="0" indent="0">
              <a:buNone/>
            </a:pPr>
            <a:endParaRPr lang="en-US" dirty="0"/>
          </a:p>
          <a:p>
            <a:pPr>
              <a:buFont typeface="Arial" panose="020B0604020202020204" pitchFamily="34" charset="0"/>
              <a:buChar char="•"/>
            </a:pPr>
            <a:endParaRPr lang="en-US" dirty="0"/>
          </a:p>
        </p:txBody>
      </p:sp>
      <p:pic>
        <p:nvPicPr>
          <p:cNvPr id="4" name="Picture 3" descr="Tobaccoland.us: The Maryland Flag and Where to Buy the Crossland Banner">
            <a:extLst>
              <a:ext uri="{FF2B5EF4-FFF2-40B4-BE49-F238E27FC236}">
                <a16:creationId xmlns:a16="http://schemas.microsoft.com/office/drawing/2014/main" id="{BCAFE238-A865-4BCF-A669-FE7CCC79DC2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1202187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9BC2A-9B6E-4FD5-AC86-E068F969949B}"/>
              </a:ext>
            </a:extLst>
          </p:cNvPr>
          <p:cNvSpPr>
            <a:spLocks noGrp="1"/>
          </p:cNvSpPr>
          <p:nvPr>
            <p:ph type="title"/>
          </p:nvPr>
        </p:nvSpPr>
        <p:spPr>
          <a:xfrm>
            <a:off x="1097280" y="286604"/>
            <a:ext cx="10058400" cy="1067412"/>
          </a:xfrm>
        </p:spPr>
        <p:txBody>
          <a:bodyPr>
            <a:normAutofit/>
          </a:bodyPr>
          <a:lstStyle/>
          <a:p>
            <a:pPr algn="ctr"/>
            <a:r>
              <a:rPr lang="en-US" sz="4000" b="1" dirty="0">
                <a:solidFill>
                  <a:srgbClr val="FF0000"/>
                </a:solidFill>
                <a:effectLst>
                  <a:outerShdw blurRad="38100" dist="38100" dir="2700000" algn="tl">
                    <a:srgbClr val="000000">
                      <a:alpha val="43137"/>
                    </a:srgbClr>
                  </a:outerShdw>
                </a:effectLst>
              </a:rPr>
              <a:t>Charges to Colleges</a:t>
            </a:r>
          </a:p>
        </p:txBody>
      </p:sp>
      <p:sp>
        <p:nvSpPr>
          <p:cNvPr id="3" name="Content Placeholder 2">
            <a:extLst>
              <a:ext uri="{FF2B5EF4-FFF2-40B4-BE49-F238E27FC236}">
                <a16:creationId xmlns:a16="http://schemas.microsoft.com/office/drawing/2014/main" id="{AFFFB2CD-829F-424B-AB31-FB6111FF7C07}"/>
              </a:ext>
            </a:extLst>
          </p:cNvPr>
          <p:cNvSpPr>
            <a:spLocks noGrp="1"/>
          </p:cNvSpPr>
          <p:nvPr>
            <p:ph idx="1"/>
          </p:nvPr>
        </p:nvSpPr>
        <p:spPr>
          <a:xfrm>
            <a:off x="1749670" y="1845734"/>
            <a:ext cx="8704384" cy="4023360"/>
          </a:xfrm>
        </p:spPr>
        <p:txBody>
          <a:bodyPr>
            <a:normAutofit fontScale="92500"/>
          </a:bodyPr>
          <a:lstStyle/>
          <a:p>
            <a:pPr lvl="1">
              <a:buFont typeface="Arial" panose="020B0604020202020204" pitchFamily="34" charset="0"/>
              <a:buChar char="•"/>
            </a:pPr>
            <a:r>
              <a:rPr lang="en-US" sz="2000" dirty="0"/>
              <a:t>Colleges are to pay a fee to reimburse </a:t>
            </a:r>
            <a:r>
              <a:rPr lang="en-US" sz="2000" dirty="0" err="1"/>
              <a:t>SHELRB</a:t>
            </a:r>
            <a:r>
              <a:rPr lang="en-US" sz="2000" dirty="0"/>
              <a:t> for its services</a:t>
            </a:r>
          </a:p>
          <a:p>
            <a:pPr lvl="1">
              <a:buFont typeface="Arial" panose="020B0604020202020204" pitchFamily="34" charset="0"/>
              <a:buChar char="•"/>
            </a:pPr>
            <a:r>
              <a:rPr lang="en-US" sz="2000" dirty="0"/>
              <a:t>Colleges will be billed per the number of PIN (non-contractual) employees eligible for collective bargaining</a:t>
            </a:r>
          </a:p>
          <a:p>
            <a:pPr lvl="1">
              <a:buFont typeface="Arial" panose="020B0604020202020204" pitchFamily="34" charset="0"/>
              <a:buChar char="•"/>
            </a:pPr>
            <a:r>
              <a:rPr lang="en-US" sz="2000" dirty="0"/>
              <a:t>Current (FY2023) billing rate is $3 per PIN employee eligible for collective bargaining.</a:t>
            </a:r>
          </a:p>
          <a:p>
            <a:pPr lvl="1">
              <a:buFont typeface="Arial" panose="020B0604020202020204" pitchFamily="34" charset="0"/>
              <a:buChar char="•"/>
            </a:pPr>
            <a:r>
              <a:rPr lang="en-US" sz="2000" dirty="0">
                <a:effectLst/>
                <a:ea typeface="Times New Roman" panose="02020603050405020304" pitchFamily="18" charset="0"/>
              </a:rPr>
              <a:t>Governor's Office of Financial Operations (</a:t>
            </a:r>
            <a:r>
              <a:rPr lang="en-US" sz="2000" dirty="0" err="1">
                <a:effectLst/>
                <a:ea typeface="Times New Roman" panose="02020603050405020304" pitchFamily="18" charset="0"/>
              </a:rPr>
              <a:t>GOFA</a:t>
            </a:r>
            <a:r>
              <a:rPr lang="en-US" sz="2000" dirty="0">
                <a:effectLst/>
                <a:ea typeface="Times New Roman" panose="02020603050405020304" pitchFamily="18" charset="0"/>
              </a:rPr>
              <a:t>) will bill the College</a:t>
            </a:r>
          </a:p>
          <a:p>
            <a:pPr lvl="1">
              <a:buFont typeface="Arial" panose="020B0604020202020204" pitchFamily="34" charset="0"/>
              <a:buChar char="•"/>
            </a:pPr>
            <a:r>
              <a:rPr lang="en-US" sz="2000" dirty="0">
                <a:ea typeface="Times New Roman" panose="02020603050405020304" pitchFamily="18" charset="0"/>
              </a:rPr>
              <a:t>Each College is required to </a:t>
            </a:r>
            <a:r>
              <a:rPr lang="en-US" sz="2000" dirty="0">
                <a:effectLst/>
                <a:ea typeface="Times New Roman" panose="02020603050405020304" pitchFamily="18" charset="0"/>
              </a:rPr>
              <a:t>provide the number of eligible bargaining unit positions and information for the College’s designated fiscal contact, starting with the first 8 Colleges that are now under SHELRB jurisdiction</a:t>
            </a:r>
          </a:p>
          <a:p>
            <a:pPr lvl="1">
              <a:buFont typeface="Arial" panose="020B0604020202020204" pitchFamily="34" charset="0"/>
              <a:buChar char="•"/>
            </a:pPr>
            <a:r>
              <a:rPr lang="en-US" sz="2000" dirty="0"/>
              <a:t>This information shall be due, from each individual college as it comes under the jurisdiction of the SHELRB (see slide 5)</a:t>
            </a:r>
          </a:p>
          <a:p>
            <a:pPr lvl="1">
              <a:buFont typeface="Arial" panose="020B0604020202020204" pitchFamily="34" charset="0"/>
              <a:buChar char="•"/>
            </a:pPr>
            <a:r>
              <a:rPr lang="en-US" sz="2000" dirty="0"/>
              <a:t>The SHELRB will send </a:t>
            </a:r>
            <a:r>
              <a:rPr lang="en-US" sz="2000"/>
              <a:t>a notice each </a:t>
            </a:r>
            <a:r>
              <a:rPr lang="en-US" sz="2000" dirty="0"/>
              <a:t>individual college to collect this information </a:t>
            </a:r>
          </a:p>
          <a:p>
            <a:pPr lvl="1">
              <a:buFont typeface="Arial" panose="020B0604020202020204" pitchFamily="34" charset="0"/>
              <a:buChar char="•"/>
            </a:pPr>
            <a:r>
              <a:rPr lang="en-US" sz="2000" dirty="0"/>
              <a:t>GOFA will begin billing each college in conjunction with the filing of an election petition</a:t>
            </a:r>
          </a:p>
        </p:txBody>
      </p:sp>
      <p:pic>
        <p:nvPicPr>
          <p:cNvPr id="4" name="Picture 3" descr="Tobaccoland.us: The Maryland Flag and Where to Buy the Crossland Banner">
            <a:extLst>
              <a:ext uri="{FF2B5EF4-FFF2-40B4-BE49-F238E27FC236}">
                <a16:creationId xmlns:a16="http://schemas.microsoft.com/office/drawing/2014/main" id="{D32A2F9A-8E7E-4B59-820F-9B914056E9E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1656836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00C25-CFCC-40AF-AE4D-DBDCF403955F}"/>
              </a:ext>
            </a:extLst>
          </p:cNvPr>
          <p:cNvSpPr>
            <a:spLocks noGrp="1"/>
          </p:cNvSpPr>
          <p:nvPr>
            <p:ph type="title"/>
          </p:nvPr>
        </p:nvSpPr>
        <p:spPr>
          <a:xfrm>
            <a:off x="1097280" y="286603"/>
            <a:ext cx="10058400" cy="1155335"/>
          </a:xfrm>
        </p:spPr>
        <p:txBody>
          <a:bodyPr>
            <a:normAutofit/>
          </a:bodyPr>
          <a:lstStyle/>
          <a:p>
            <a:pPr algn="ctr"/>
            <a:r>
              <a:rPr lang="en-US" sz="4000" b="1" dirty="0">
                <a:solidFill>
                  <a:schemeClr val="accent2">
                    <a:lumMod val="60000"/>
                    <a:lumOff val="40000"/>
                  </a:schemeClr>
                </a:solidFill>
              </a:rPr>
              <a:t>Rights of Employees</a:t>
            </a:r>
          </a:p>
        </p:txBody>
      </p:sp>
      <p:sp>
        <p:nvSpPr>
          <p:cNvPr id="3" name="Content Placeholder 2">
            <a:extLst>
              <a:ext uri="{FF2B5EF4-FFF2-40B4-BE49-F238E27FC236}">
                <a16:creationId xmlns:a16="http://schemas.microsoft.com/office/drawing/2014/main" id="{6AF7467B-F818-4638-811D-DA59D0B6A3FC}"/>
              </a:ext>
            </a:extLst>
          </p:cNvPr>
          <p:cNvSpPr>
            <a:spLocks noGrp="1"/>
          </p:cNvSpPr>
          <p:nvPr>
            <p:ph idx="1"/>
          </p:nvPr>
        </p:nvSpPr>
        <p:spPr/>
        <p:txBody>
          <a:bodyPr>
            <a:normAutofit/>
          </a:bodyPr>
          <a:lstStyle/>
          <a:p>
            <a:pPr>
              <a:spcAft>
                <a:spcPts val="1200"/>
              </a:spcAft>
            </a:pPr>
            <a:r>
              <a:rPr lang="en-US" sz="2400" dirty="0"/>
              <a:t>The Collective Bargaining Law grants employees the right to:</a:t>
            </a:r>
          </a:p>
          <a:p>
            <a:pPr lvl="3">
              <a:spcAft>
                <a:spcPts val="1200"/>
              </a:spcAft>
              <a:buFont typeface="Arial" panose="020B0604020202020204" pitchFamily="34" charset="0"/>
              <a:buChar char="•"/>
            </a:pPr>
            <a:r>
              <a:rPr lang="en-US" sz="2000" dirty="0"/>
              <a:t>Organize, form, join, or assist any employee organization</a:t>
            </a:r>
          </a:p>
          <a:p>
            <a:pPr lvl="3">
              <a:spcAft>
                <a:spcPts val="1200"/>
              </a:spcAft>
              <a:buFont typeface="Arial" panose="020B0604020202020204" pitchFamily="34" charset="0"/>
              <a:buChar char="•"/>
            </a:pPr>
            <a:r>
              <a:rPr lang="en-US" sz="2000" dirty="0"/>
              <a:t>Bargain collectively through an exclusive representative</a:t>
            </a:r>
          </a:p>
          <a:p>
            <a:pPr lvl="3">
              <a:spcAft>
                <a:spcPts val="1200"/>
              </a:spcAft>
              <a:buFont typeface="Arial" panose="020B0604020202020204" pitchFamily="34" charset="0"/>
              <a:buChar char="•"/>
            </a:pPr>
            <a:r>
              <a:rPr lang="en-US" sz="2000" dirty="0"/>
              <a:t>Engage in other lawful concerted activity for collective bargaining purposes</a:t>
            </a:r>
          </a:p>
          <a:p>
            <a:pPr lvl="3">
              <a:spcAft>
                <a:spcPts val="1200"/>
              </a:spcAft>
              <a:buFont typeface="Arial" panose="020B0604020202020204" pitchFamily="34" charset="0"/>
              <a:buChar char="•"/>
            </a:pPr>
            <a:r>
              <a:rPr lang="en-US" sz="2000" dirty="0"/>
              <a:t>Refrain from engaging in these activities</a:t>
            </a:r>
          </a:p>
          <a:p>
            <a:pPr lvl="3">
              <a:spcAft>
                <a:spcPts val="1200"/>
              </a:spcAft>
              <a:buFont typeface="Arial" panose="020B0604020202020204" pitchFamily="34" charset="0"/>
              <a:buChar char="•"/>
            </a:pPr>
            <a:r>
              <a:rPr lang="en-US" sz="2000" dirty="0"/>
              <a:t>Present a grievance arising under the terms of a collective bargaining agreement</a:t>
            </a:r>
          </a:p>
          <a:p>
            <a:pPr lvl="3">
              <a:spcAft>
                <a:spcPts val="1200"/>
              </a:spcAft>
              <a:buFont typeface="Arial" panose="020B0604020202020204" pitchFamily="34" charset="0"/>
              <a:buChar char="•"/>
            </a:pPr>
            <a:r>
              <a:rPr lang="en-US" sz="2000" dirty="0"/>
              <a:t>Have grievances adjusted with or without the involvement of the exclusive representative (exclusive representative has the right to be present at all grievance meetings)</a:t>
            </a:r>
          </a:p>
          <a:p>
            <a:endParaRPr lang="en-US" dirty="0"/>
          </a:p>
        </p:txBody>
      </p:sp>
      <p:pic>
        <p:nvPicPr>
          <p:cNvPr id="4" name="Picture 3" descr="Tobaccoland.us: The Maryland Flag and Where to Buy the Crossland Banner">
            <a:extLst>
              <a:ext uri="{FF2B5EF4-FFF2-40B4-BE49-F238E27FC236}">
                <a16:creationId xmlns:a16="http://schemas.microsoft.com/office/drawing/2014/main" id="{3AFABA99-B878-4B9A-A1A4-25295F6D827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3819573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00C25-CFCC-40AF-AE4D-DBDCF403955F}"/>
              </a:ext>
            </a:extLst>
          </p:cNvPr>
          <p:cNvSpPr>
            <a:spLocks noGrp="1"/>
          </p:cNvSpPr>
          <p:nvPr>
            <p:ph type="title"/>
          </p:nvPr>
        </p:nvSpPr>
        <p:spPr>
          <a:xfrm>
            <a:off x="1097280" y="286603"/>
            <a:ext cx="10058400" cy="1155335"/>
          </a:xfrm>
        </p:spPr>
        <p:txBody>
          <a:bodyPr>
            <a:normAutofit/>
          </a:bodyPr>
          <a:lstStyle/>
          <a:p>
            <a:pPr algn="ctr"/>
            <a:r>
              <a:rPr lang="en-US" sz="4000" b="1" dirty="0">
                <a:solidFill>
                  <a:schemeClr val="accent2">
                    <a:lumMod val="60000"/>
                    <a:lumOff val="40000"/>
                  </a:schemeClr>
                </a:solidFill>
              </a:rPr>
              <a:t>A College May Not</a:t>
            </a:r>
          </a:p>
        </p:txBody>
      </p:sp>
      <p:sp>
        <p:nvSpPr>
          <p:cNvPr id="3" name="Content Placeholder 2">
            <a:extLst>
              <a:ext uri="{FF2B5EF4-FFF2-40B4-BE49-F238E27FC236}">
                <a16:creationId xmlns:a16="http://schemas.microsoft.com/office/drawing/2014/main" id="{6AF7467B-F818-4638-811D-DA59D0B6A3FC}"/>
              </a:ext>
            </a:extLst>
          </p:cNvPr>
          <p:cNvSpPr>
            <a:spLocks noGrp="1"/>
          </p:cNvSpPr>
          <p:nvPr>
            <p:ph idx="1"/>
          </p:nvPr>
        </p:nvSpPr>
        <p:spPr>
          <a:xfrm>
            <a:off x="1635369" y="1845734"/>
            <a:ext cx="9223132" cy="4023360"/>
          </a:xfrm>
        </p:spPr>
        <p:txBody>
          <a:bodyPr>
            <a:normAutofit/>
          </a:bodyPr>
          <a:lstStyle/>
          <a:p>
            <a:pPr lvl="1">
              <a:spcAft>
                <a:spcPts val="1200"/>
              </a:spcAft>
              <a:buFont typeface="Arial" panose="020B0604020202020204" pitchFamily="34" charset="0"/>
              <a:buChar char="•"/>
            </a:pPr>
            <a:r>
              <a:rPr lang="en-US" sz="2000" dirty="0"/>
              <a:t>Interfere with, restrain, intimidate, or coerce employees in exercise of their statutory rights</a:t>
            </a:r>
          </a:p>
          <a:p>
            <a:pPr lvl="1">
              <a:spcAft>
                <a:spcPts val="1200"/>
              </a:spcAft>
              <a:buFont typeface="Arial" panose="020B0604020202020204" pitchFamily="34" charset="0"/>
              <a:buChar char="•"/>
            </a:pPr>
            <a:r>
              <a:rPr lang="en-US" sz="2000" dirty="0"/>
              <a:t>Encourage or discourage employees in their selection of membership in a Union</a:t>
            </a:r>
          </a:p>
          <a:p>
            <a:pPr lvl="1">
              <a:spcAft>
                <a:spcPts val="1200"/>
              </a:spcAft>
              <a:buFont typeface="Arial" panose="020B0604020202020204" pitchFamily="34" charset="0"/>
              <a:buChar char="•"/>
            </a:pPr>
            <a:r>
              <a:rPr lang="en-US" sz="2000" dirty="0"/>
              <a:t>Discharge or discriminate against an employee for signing or filing affidavit, petition, or complaint, or giving information or testimony on matters covered by law</a:t>
            </a:r>
          </a:p>
          <a:p>
            <a:pPr lvl="1">
              <a:spcAft>
                <a:spcPts val="1200"/>
              </a:spcAft>
              <a:buFont typeface="Arial" panose="020B0604020202020204" pitchFamily="34" charset="0"/>
              <a:buChar char="•"/>
            </a:pPr>
            <a:r>
              <a:rPr lang="en-US" sz="2000" dirty="0"/>
              <a:t>Refuse to participate in good faith bargaining</a:t>
            </a:r>
          </a:p>
          <a:p>
            <a:pPr lvl="1">
              <a:spcAft>
                <a:spcPts val="1200"/>
              </a:spcAft>
              <a:buFont typeface="Arial" panose="020B0604020202020204" pitchFamily="34" charset="0"/>
              <a:buChar char="•"/>
            </a:pPr>
            <a:r>
              <a:rPr lang="en-US" sz="2000" dirty="0"/>
              <a:t>Disclose any personally identifiable information of employees to unauthorized third parties</a:t>
            </a:r>
          </a:p>
          <a:p>
            <a:pPr lvl="1">
              <a:spcAft>
                <a:spcPts val="1200"/>
              </a:spcAft>
              <a:buFont typeface="Arial" panose="020B0604020202020204" pitchFamily="34" charset="0"/>
              <a:buChar char="•"/>
            </a:pPr>
            <a:endParaRPr lang="en-US" sz="2000" dirty="0"/>
          </a:p>
          <a:p>
            <a:endParaRPr lang="en-US" dirty="0"/>
          </a:p>
        </p:txBody>
      </p:sp>
      <p:pic>
        <p:nvPicPr>
          <p:cNvPr id="4" name="Picture 3" descr="Tobaccoland.us: The Maryland Flag and Where to Buy the Crossland Banner">
            <a:extLst>
              <a:ext uri="{FF2B5EF4-FFF2-40B4-BE49-F238E27FC236}">
                <a16:creationId xmlns:a16="http://schemas.microsoft.com/office/drawing/2014/main" id="{3AFABA99-B878-4B9A-A1A4-25295F6D827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1445480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100" b="1" dirty="0">
                <a:solidFill>
                  <a:srgbClr val="C00000"/>
                </a:solidFill>
                <a:effectLst>
                  <a:outerShdw blurRad="38100" dist="38100" dir="2700000" algn="tl">
                    <a:srgbClr val="000000">
                      <a:alpha val="43137"/>
                    </a:srgbClr>
                  </a:outerShdw>
                </a:effectLst>
              </a:rPr>
              <a:t>Rights of Community College Employers</a:t>
            </a:r>
            <a:endParaRPr lang="en-US" dirty="0"/>
          </a:p>
        </p:txBody>
      </p:sp>
      <p:sp>
        <p:nvSpPr>
          <p:cNvPr id="3" name="Content Placeholder 2"/>
          <p:cNvSpPr>
            <a:spLocks noGrp="1"/>
          </p:cNvSpPr>
          <p:nvPr>
            <p:ph idx="1"/>
          </p:nvPr>
        </p:nvSpPr>
        <p:spPr>
          <a:xfrm>
            <a:off x="1712741" y="2110910"/>
            <a:ext cx="8827478" cy="4023360"/>
          </a:xfrm>
        </p:spPr>
        <p:txBody>
          <a:bodyPr vert="horz" lIns="91440" tIns="45720" rIns="91440" bIns="45720" rtlCol="0" anchor="t">
            <a:normAutofit/>
          </a:bodyPr>
          <a:lstStyle/>
          <a:p>
            <a:pPr>
              <a:spcAft>
                <a:spcPts val="1200"/>
              </a:spcAft>
            </a:pPr>
            <a:r>
              <a:rPr lang="en-US" sz="2800" b="1" dirty="0">
                <a:solidFill>
                  <a:schemeClr val="tx1"/>
                </a:solidFill>
              </a:rPr>
              <a:t>The Law Protects the Community Colleges’ Right to: </a:t>
            </a:r>
          </a:p>
          <a:p>
            <a:pPr lvl="1">
              <a:spcAft>
                <a:spcPts val="1200"/>
              </a:spcAft>
            </a:pPr>
            <a:r>
              <a:rPr lang="en-US" sz="2400" dirty="0"/>
              <a:t>Determine how the statutory provisions and goals of the College are to be carried out—including College functions/programs, the College’s budgets and organizational structure</a:t>
            </a:r>
          </a:p>
          <a:p>
            <a:pPr lvl="1"/>
            <a:r>
              <a:rPr lang="en-US" sz="2400" dirty="0"/>
              <a:t>Direct personnel</a:t>
            </a:r>
          </a:p>
          <a:p>
            <a:pPr marL="0" indent="0">
              <a:buNone/>
            </a:pPr>
            <a:endParaRPr lang="en-US" dirty="0"/>
          </a:p>
        </p:txBody>
      </p:sp>
      <p:pic>
        <p:nvPicPr>
          <p:cNvPr id="4" name="Picture 3" descr="Tobaccoland.us: The Maryland Flag and Where to Buy the Crossland Banner">
            <a:extLst>
              <a:ext uri="{FF2B5EF4-FFF2-40B4-BE49-F238E27FC236}">
                <a16:creationId xmlns:a16="http://schemas.microsoft.com/office/drawing/2014/main" id="{A9043C98-519D-47B1-9342-47569285C6E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428625"/>
            <a:ext cx="1368670" cy="792625"/>
          </a:xfrm>
          <a:prstGeom prst="rect">
            <a:avLst/>
          </a:prstGeom>
        </p:spPr>
      </p:pic>
    </p:spTree>
    <p:extLst>
      <p:ext uri="{BB962C8B-B14F-4D97-AF65-F5344CB8AC3E}">
        <p14:creationId xmlns:p14="http://schemas.microsoft.com/office/powerpoint/2010/main" val="1948594461"/>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61</TotalTime>
  <Words>3344</Words>
  <Application>Microsoft Office PowerPoint</Application>
  <PresentationFormat>Widescreen</PresentationFormat>
  <Paragraphs>241</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Calibri Light</vt:lpstr>
      <vt:lpstr>Times New Roman</vt:lpstr>
      <vt:lpstr>Wingdings</vt:lpstr>
      <vt:lpstr>Retrospect</vt:lpstr>
      <vt:lpstr>Union Representation and Collective Bargaining  at Maryland’s Community Colleges</vt:lpstr>
      <vt:lpstr>Community College Collective Bargaining Law</vt:lpstr>
      <vt:lpstr>State Higher Education Labor Relations Board</vt:lpstr>
      <vt:lpstr>State Higher Education Labor Relations Board</vt:lpstr>
      <vt:lpstr>Staggered Implementation of Law</vt:lpstr>
      <vt:lpstr>Charges to Colleges</vt:lpstr>
      <vt:lpstr>Rights of Employees</vt:lpstr>
      <vt:lpstr>A College May Not</vt:lpstr>
      <vt:lpstr>Rights of Community College Employers</vt:lpstr>
      <vt:lpstr>A Union May Not</vt:lpstr>
      <vt:lpstr>STRIKES</vt:lpstr>
      <vt:lpstr>Which Employees Are Covered By The Law?</vt:lpstr>
      <vt:lpstr>Which Employees Are Not Covered By The Law?</vt:lpstr>
      <vt:lpstr>Determining Employee Eligibility </vt:lpstr>
      <vt:lpstr>Bargaining Units</vt:lpstr>
      <vt:lpstr>What is An “Exclusive Representative”?</vt:lpstr>
      <vt:lpstr>How Does a Union Become  the Employees’ Exclusive Representative?</vt:lpstr>
      <vt:lpstr>How Does a Union Become  the Employees’ Exclusive Representative?</vt:lpstr>
      <vt:lpstr>How Does a Union Become  the Employees’ Exclusive Representative?</vt:lpstr>
      <vt:lpstr>How Does a Union Become  the Employees’ Exclusive Representative?</vt:lpstr>
      <vt:lpstr>How Does a Union Become  the Employees’ Exclusive Representative?</vt:lpstr>
      <vt:lpstr>How Does a Union Become  the Employees’ Exclusive Representative?</vt:lpstr>
      <vt:lpstr>How Does a Union Become  the Employees’ Exclusive Representative?</vt:lpstr>
      <vt:lpstr>WHAT Does Collective Bargaining Include?</vt:lpstr>
      <vt:lpstr>WHAT Does Collective Bargaining Include?</vt:lpstr>
      <vt:lpstr>Collective Bargaining IMPASSE Procedures</vt:lpstr>
      <vt:lpstr>Required Production of Employee Information</vt:lpstr>
      <vt:lpstr>New Employee Processing</vt:lpstr>
      <vt:lpstr>What If There Is A Problem? </vt:lpstr>
      <vt:lpstr>Unfair Labor Practice (“ULP”) </vt:lpstr>
      <vt:lpstr>Unfair Labor Practice (“ULP”) </vt:lpstr>
      <vt:lpstr>Decertification and Decertification/Certification</vt:lpstr>
      <vt:lpstr>Question &amp; Answer Session </vt:lpstr>
    </vt:vector>
  </TitlesOfParts>
  <Company>State of Maryland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Maryland State Labor Relations Boards</dc:title>
  <dc:creator>Windows User</dc:creator>
  <cp:lastModifiedBy>Windows User</cp:lastModifiedBy>
  <cp:revision>271</cp:revision>
  <cp:lastPrinted>2022-09-27T15:26:09Z</cp:lastPrinted>
  <dcterms:created xsi:type="dcterms:W3CDTF">2022-09-07T15:56:00Z</dcterms:created>
  <dcterms:modified xsi:type="dcterms:W3CDTF">2022-10-25T15:05:17Z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1154011151</vt:i4>
  </property>
  <property fmtid="{D5CDD505-2E9C-101B-9397-08002B2CF9AE}" pid="3" name="_NewReviewCycle">
    <vt:lpwstr/>
  </property>
  <property fmtid="{D5CDD505-2E9C-101B-9397-08002B2CF9AE}" pid="4" name="_EmailSubject">
    <vt:lpwstr>Revised Powepoint</vt:lpwstr>
  </property>
  <property fmtid="{D5CDD505-2E9C-101B-9397-08002B2CF9AE}" pid="5" name="_AuthorEmail">
    <vt:lpwstr>Harriet.Cooperman@saul.com</vt:lpwstr>
  </property>
  <property fmtid="{D5CDD505-2E9C-101B-9397-08002B2CF9AE}" pid="6" name="_AuthorEmailDisplayName">
    <vt:lpwstr>Cooperman, Harriet E.</vt:lpwstr>
  </property>
  <property fmtid="{D5CDD505-2E9C-101B-9397-08002B2CF9AE}" pid="7" name="_PreviousAdHocReviewCycleID">
    <vt:i4>-1667021829</vt:i4>
  </property>
</Properties>
</file>